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8"/>
  </p:notesMasterIdLst>
  <p:sldIdLst>
    <p:sldId id="256" r:id="rId2"/>
    <p:sldId id="258" r:id="rId3"/>
    <p:sldId id="306" r:id="rId4"/>
    <p:sldId id="292" r:id="rId5"/>
    <p:sldId id="286" r:id="rId6"/>
    <p:sldId id="287" r:id="rId7"/>
    <p:sldId id="290" r:id="rId8"/>
    <p:sldId id="289" r:id="rId9"/>
    <p:sldId id="291" r:id="rId10"/>
    <p:sldId id="303" r:id="rId11"/>
    <p:sldId id="304" r:id="rId12"/>
    <p:sldId id="285" r:id="rId13"/>
    <p:sldId id="257" r:id="rId14"/>
    <p:sldId id="268" r:id="rId15"/>
    <p:sldId id="260" r:id="rId16"/>
    <p:sldId id="259" r:id="rId17"/>
    <p:sldId id="261" r:id="rId18"/>
    <p:sldId id="293" r:id="rId19"/>
    <p:sldId id="294" r:id="rId20"/>
    <p:sldId id="295" r:id="rId21"/>
    <p:sldId id="305" r:id="rId22"/>
    <p:sldId id="276" r:id="rId23"/>
    <p:sldId id="297" r:id="rId24"/>
    <p:sldId id="298" r:id="rId25"/>
    <p:sldId id="300" r:id="rId26"/>
    <p:sldId id="301" r:id="rId27"/>
    <p:sldId id="302" r:id="rId28"/>
    <p:sldId id="279" r:id="rId29"/>
    <p:sldId id="281" r:id="rId30"/>
    <p:sldId id="282" r:id="rId31"/>
    <p:sldId id="283" r:id="rId32"/>
    <p:sldId id="280" r:id="rId33"/>
    <p:sldId id="296" r:id="rId34"/>
    <p:sldId id="277" r:id="rId35"/>
    <p:sldId id="278" r:id="rId36"/>
    <p:sldId id="288"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3993" autoAdjust="0"/>
  </p:normalViewPr>
  <p:slideViewPr>
    <p:cSldViewPr snapToGrid="0">
      <p:cViewPr varScale="1">
        <p:scale>
          <a:sx n="84" d="100"/>
          <a:sy n="84" d="100"/>
        </p:scale>
        <p:origin x="-1520" y="-1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5.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8.png"/></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32F552-1C25-4EC8-8338-8C47FB27F0DE}" type="datetimeFigureOut">
              <a:rPr lang="en-US" smtClean="0"/>
              <a:t>4/26/17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8A7F74-1ADE-41E5-B9B1-9EFA3DECC123}" type="slidenum">
              <a:rPr lang="en-US" smtClean="0"/>
              <a:t>‹#›</a:t>
            </a:fld>
            <a:endParaRPr lang="en-US"/>
          </a:p>
        </p:txBody>
      </p:sp>
    </p:spTree>
    <p:extLst>
      <p:ext uri="{BB962C8B-B14F-4D97-AF65-F5344CB8AC3E}">
        <p14:creationId xmlns:p14="http://schemas.microsoft.com/office/powerpoint/2010/main" val="2008298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 templates</a:t>
            </a:r>
            <a:r>
              <a:rPr lang="en-US" baseline="0" dirty="0" smtClean="0"/>
              <a:t> can be empty, or contain nothing but strings, most will </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 are called predicates they are constraints that create a Boolean is it true or false, when you see them, say “where it is true that”</a:t>
            </a:r>
          </a:p>
          <a:p>
            <a:r>
              <a:rPr lang="en-US" dirty="0" smtClean="0"/>
              <a:t>[1] first p element of context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15</a:t>
            </a:fld>
            <a:endParaRPr lang="en-US"/>
          </a:p>
        </p:txBody>
      </p:sp>
    </p:spTree>
    <p:extLst>
      <p:ext uri="{BB962C8B-B14F-4D97-AF65-F5344CB8AC3E}">
        <p14:creationId xmlns:p14="http://schemas.microsoft.com/office/powerpoint/2010/main" val="36375069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Prune the tree</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16</a:t>
            </a:fld>
            <a:endParaRPr lang="en-US"/>
          </a:p>
        </p:txBody>
      </p:sp>
    </p:spTree>
    <p:extLst>
      <p:ext uri="{BB962C8B-B14F-4D97-AF65-F5344CB8AC3E}">
        <p14:creationId xmlns:p14="http://schemas.microsoft.com/office/powerpoint/2010/main" val="1308853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21</a:t>
            </a:fld>
            <a:endParaRPr lang="en-US"/>
          </a:p>
        </p:txBody>
      </p:sp>
    </p:spTree>
    <p:extLst>
      <p:ext uri="{BB962C8B-B14F-4D97-AF65-F5344CB8AC3E}">
        <p14:creationId xmlns:p14="http://schemas.microsoft.com/office/powerpoint/2010/main" val="18499035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22</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23</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24</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25</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26</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27</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28</a:t>
            </a:fld>
            <a:endParaRPr lang="en-US"/>
          </a:p>
        </p:txBody>
      </p:sp>
    </p:spTree>
    <p:extLst>
      <p:ext uri="{BB962C8B-B14F-4D97-AF65-F5344CB8AC3E}">
        <p14:creationId xmlns:p14="http://schemas.microsoft.com/office/powerpoint/2010/main" val="1958110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29</a:t>
            </a:fld>
            <a:endParaRPr lang="en-US"/>
          </a:p>
        </p:txBody>
      </p:sp>
    </p:spTree>
    <p:extLst>
      <p:ext uri="{BB962C8B-B14F-4D97-AF65-F5344CB8AC3E}">
        <p14:creationId xmlns:p14="http://schemas.microsoft.com/office/powerpoint/2010/main" val="12011968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30</a:t>
            </a:fld>
            <a:endParaRPr lang="en-US"/>
          </a:p>
        </p:txBody>
      </p:sp>
    </p:spTree>
    <p:extLst>
      <p:ext uri="{BB962C8B-B14F-4D97-AF65-F5344CB8AC3E}">
        <p14:creationId xmlns:p14="http://schemas.microsoft.com/office/powerpoint/2010/main" val="36424681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31</a:t>
            </a:fld>
            <a:endParaRPr lang="en-US"/>
          </a:p>
        </p:txBody>
      </p:sp>
    </p:spTree>
    <p:extLst>
      <p:ext uri="{BB962C8B-B14F-4D97-AF65-F5344CB8AC3E}">
        <p14:creationId xmlns:p14="http://schemas.microsoft.com/office/powerpoint/2010/main" val="22119876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32</a:t>
            </a:fld>
            <a:endParaRPr lang="en-US"/>
          </a:p>
        </p:txBody>
      </p:sp>
    </p:spTree>
    <p:extLst>
      <p:ext uri="{BB962C8B-B14F-4D97-AF65-F5344CB8AC3E}">
        <p14:creationId xmlns:p14="http://schemas.microsoft.com/office/powerpoint/2010/main" val="3459468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33</a:t>
            </a:fld>
            <a:endParaRPr lang="en-US"/>
          </a:p>
        </p:txBody>
      </p:sp>
    </p:spTree>
    <p:extLst>
      <p:ext uri="{BB962C8B-B14F-4D97-AF65-F5344CB8AC3E}">
        <p14:creationId xmlns:p14="http://schemas.microsoft.com/office/powerpoint/2010/main" val="3084348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34</a:t>
            </a:fld>
            <a:endParaRPr lang="en-US"/>
          </a:p>
        </p:txBody>
      </p:sp>
    </p:spTree>
    <p:extLst>
      <p:ext uri="{BB962C8B-B14F-4D97-AF65-F5344CB8AC3E}">
        <p14:creationId xmlns:p14="http://schemas.microsoft.com/office/powerpoint/2010/main" val="19050525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35</a:t>
            </a:fld>
            <a:endParaRPr lang="en-US"/>
          </a:p>
        </p:txBody>
      </p:sp>
    </p:spTree>
    <p:extLst>
      <p:ext uri="{BB962C8B-B14F-4D97-AF65-F5344CB8AC3E}">
        <p14:creationId xmlns:p14="http://schemas.microsoft.com/office/powerpoint/2010/main" val="22150135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36</a:t>
            </a:fld>
            <a:endParaRPr lang="en-US"/>
          </a:p>
        </p:txBody>
      </p:sp>
    </p:spTree>
    <p:extLst>
      <p:ext uri="{BB962C8B-B14F-4D97-AF65-F5344CB8AC3E}">
        <p14:creationId xmlns:p14="http://schemas.microsoft.com/office/powerpoint/2010/main" val="1849903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4</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5</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6</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XML is a tree</a:t>
            </a:r>
          </a:p>
          <a:p>
            <a:endParaRPr lang="en-US" dirty="0" smtClean="0"/>
          </a:p>
          <a:p>
            <a:r>
              <a:rPr lang="en-US" dirty="0" smtClean="0"/>
              <a:t>TEI is parent</a:t>
            </a:r>
          </a:p>
          <a:p>
            <a:r>
              <a:rPr lang="en-US" dirty="0" smtClean="0"/>
              <a:t> </a:t>
            </a:r>
          </a:p>
          <a:p>
            <a:r>
              <a:rPr lang="en-US" dirty="0" smtClean="0"/>
              <a:t>Think of lines as “I am a child”</a:t>
            </a:r>
          </a:p>
          <a:p>
            <a:endParaRPr lang="en-US" dirty="0" smtClean="0"/>
          </a:p>
          <a:p>
            <a:r>
              <a:rPr lang="en-US" dirty="0" smtClean="0"/>
              <a:t>We use </a:t>
            </a:r>
            <a:r>
              <a:rPr lang="en-US" dirty="0" err="1" smtClean="0"/>
              <a:t>xPath</a:t>
            </a:r>
            <a:r>
              <a:rPr lang="en-US" dirty="0" smtClean="0"/>
              <a:t> to crawl around the tree:</a:t>
            </a:r>
          </a:p>
          <a:p>
            <a:endParaRPr lang="en-US" dirty="0" smtClean="0"/>
          </a:p>
          <a:p>
            <a:r>
              <a:rPr lang="en-US" dirty="0" smtClean="0"/>
              <a:t>-match</a:t>
            </a:r>
          </a:p>
          <a:p>
            <a:r>
              <a:rPr lang="en-US" dirty="0" smtClean="0"/>
              <a:t>-select</a:t>
            </a:r>
          </a:p>
          <a:p>
            <a:endParaRPr lang="en-US" dirty="0" smtClean="0"/>
          </a:p>
          <a:p>
            <a:r>
              <a:rPr lang="en-US" dirty="0" smtClean="0"/>
              <a:t>Slightly different in that when you use  match without being explicitly clear, the implication is my child.</a:t>
            </a:r>
            <a:r>
              <a:rPr lang="en-US" baseline="0" dirty="0" smtClean="0"/>
              <a:t>  What this means is that match and apply templates have a cascading effect.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7</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XML is a tree</a:t>
            </a:r>
          </a:p>
          <a:p>
            <a:endParaRPr lang="en-US" dirty="0" smtClean="0"/>
          </a:p>
          <a:p>
            <a:r>
              <a:rPr lang="en-US" dirty="0" smtClean="0"/>
              <a:t>TEI is parent</a:t>
            </a:r>
          </a:p>
          <a:p>
            <a:r>
              <a:rPr lang="en-US" dirty="0" smtClean="0"/>
              <a:t> </a:t>
            </a:r>
          </a:p>
          <a:p>
            <a:r>
              <a:rPr lang="en-US" dirty="0" smtClean="0"/>
              <a:t>Think of lines as “I am a child”</a:t>
            </a:r>
          </a:p>
          <a:p>
            <a:endParaRPr lang="en-US" dirty="0" smtClean="0"/>
          </a:p>
          <a:p>
            <a:r>
              <a:rPr lang="en-US" dirty="0" smtClean="0"/>
              <a:t>We use </a:t>
            </a:r>
            <a:r>
              <a:rPr lang="en-US" dirty="0" err="1" smtClean="0"/>
              <a:t>xPath</a:t>
            </a:r>
            <a:r>
              <a:rPr lang="en-US" dirty="0" smtClean="0"/>
              <a:t> to crawl around the tree:</a:t>
            </a:r>
          </a:p>
          <a:p>
            <a:endParaRPr lang="en-US" dirty="0" smtClean="0"/>
          </a:p>
          <a:p>
            <a:r>
              <a:rPr lang="en-US" dirty="0" smtClean="0"/>
              <a:t>-match</a:t>
            </a:r>
          </a:p>
          <a:p>
            <a:r>
              <a:rPr lang="en-US" dirty="0" smtClean="0"/>
              <a:t>-select</a:t>
            </a:r>
          </a:p>
          <a:p>
            <a:endParaRPr lang="en-US" dirty="0" smtClean="0"/>
          </a:p>
          <a:p>
            <a:r>
              <a:rPr lang="en-US" dirty="0" smtClean="0"/>
              <a:t>Slightly different in that when you use  match without being explicitly clear, the implication is my child.</a:t>
            </a:r>
            <a:r>
              <a:rPr lang="en-US" baseline="0" dirty="0" smtClean="0"/>
              <a:t>  What this means is that match and apply templates have a cascading effect.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12</a:t>
            </a:fld>
            <a:endParaRPr lang="en-US"/>
          </a:p>
        </p:txBody>
      </p:sp>
    </p:spTree>
    <p:extLst>
      <p:ext uri="{BB962C8B-B14F-4D97-AF65-F5344CB8AC3E}">
        <p14:creationId xmlns:p14="http://schemas.microsoft.com/office/powerpoint/2010/main" val="2125188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dirty="0" smtClean="0"/>
              <a:t>| is or</a:t>
            </a:r>
            <a:endParaRPr lang="en-US" i="0" dirty="0"/>
          </a:p>
        </p:txBody>
      </p:sp>
      <p:sp>
        <p:nvSpPr>
          <p:cNvPr id="4" name="Slide Number Placeholder 3"/>
          <p:cNvSpPr>
            <a:spLocks noGrp="1"/>
          </p:cNvSpPr>
          <p:nvPr>
            <p:ph type="sldNum" sz="quarter" idx="10"/>
          </p:nvPr>
        </p:nvSpPr>
        <p:spPr/>
        <p:txBody>
          <a:bodyPr/>
          <a:lstStyle/>
          <a:p>
            <a:fld id="{668A7F74-1ADE-41E5-B9B1-9EFA3DECC123}" type="slidenum">
              <a:rPr lang="en-US" smtClean="0"/>
              <a:t>13</a:t>
            </a:fld>
            <a:endParaRPr lang="en-US"/>
          </a:p>
        </p:txBody>
      </p:sp>
    </p:spTree>
    <p:extLst>
      <p:ext uri="{BB962C8B-B14F-4D97-AF65-F5344CB8AC3E}">
        <p14:creationId xmlns:p14="http://schemas.microsoft.com/office/powerpoint/2010/main" val="3417349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when starting out, to make navigation easier, make it explicit, start from top.</a:t>
            </a:r>
          </a:p>
          <a:p>
            <a:endParaRPr lang="en-US" dirty="0" smtClean="0"/>
          </a:p>
          <a:p>
            <a:r>
              <a:rPr lang="en-US" dirty="0" smtClean="0"/>
              <a:t>// get all </a:t>
            </a:r>
            <a:r>
              <a:rPr lang="en-US" dirty="0" err="1" smtClean="0"/>
              <a:t>decendents</a:t>
            </a:r>
            <a:endParaRPr lang="en-US" dirty="0" smtClean="0"/>
          </a:p>
          <a:p>
            <a:r>
              <a:rPr lang="en-US" dirty="0" smtClean="0"/>
              <a:t>..</a:t>
            </a:r>
            <a:r>
              <a:rPr lang="en-US" baseline="0" dirty="0" smtClean="0"/>
              <a:t> my parent of context</a:t>
            </a:r>
            <a:endParaRPr lang="en-US" dirty="0"/>
          </a:p>
        </p:txBody>
      </p:sp>
      <p:sp>
        <p:nvSpPr>
          <p:cNvPr id="4" name="Slide Number Placeholder 3"/>
          <p:cNvSpPr>
            <a:spLocks noGrp="1"/>
          </p:cNvSpPr>
          <p:nvPr>
            <p:ph type="sldNum" sz="quarter" idx="10"/>
          </p:nvPr>
        </p:nvSpPr>
        <p:spPr/>
        <p:txBody>
          <a:bodyPr/>
          <a:lstStyle/>
          <a:p>
            <a:fld id="{668A7F74-1ADE-41E5-B9B1-9EFA3DECC123}" type="slidenum">
              <a:rPr lang="en-US" smtClean="0"/>
              <a:t>14</a:t>
            </a:fld>
            <a:endParaRPr lang="en-US"/>
          </a:p>
        </p:txBody>
      </p:sp>
    </p:spTree>
    <p:extLst>
      <p:ext uri="{BB962C8B-B14F-4D97-AF65-F5344CB8AC3E}">
        <p14:creationId xmlns:p14="http://schemas.microsoft.com/office/powerpoint/2010/main" val="1407758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4/26/17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4/26/17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4/26/17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4/26/17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4/26/17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4/26/17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4/26/17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4/26/17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4/26/17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4/26/17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4/26/17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4/26/17</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Word_Document3.docx"/><Relationship Id="rId4" Type="http://schemas.openxmlformats.org/officeDocument/2006/relationships/image" Target="../media/image8.png"/><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4.xml"/><Relationship Id="rId4" Type="http://schemas.openxmlformats.org/officeDocument/2006/relationships/package" Target="../embeddings/Microsoft_Word_Document4.docx"/><Relationship Id="rId5" Type="http://schemas.openxmlformats.org/officeDocument/2006/relationships/image" Target="../media/image15.png"/><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5.xml"/><Relationship Id="rId4" Type="http://schemas.openxmlformats.org/officeDocument/2006/relationships/package" Target="../embeddings/Microsoft_Word_Document5.docx"/><Relationship Id="rId5" Type="http://schemas.openxmlformats.org/officeDocument/2006/relationships/image" Target="../media/image16.png"/><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package" Target="../embeddings/Microsoft_Word_Document6.docx"/><Relationship Id="rId5" Type="http://schemas.openxmlformats.org/officeDocument/2006/relationships/image" Target="../media/image17.png"/><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package" Target="../embeddings/Microsoft_Word_Document7.docx"/><Relationship Id="rId5" Type="http://schemas.openxmlformats.org/officeDocument/2006/relationships/image" Target="../media/image18.png"/><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Word_Document1.docx"/><Relationship Id="rId4" Type="http://schemas.openxmlformats.org/officeDocument/2006/relationships/image" Target="../media/image6.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Document2.docx"/><Relationship Id="rId4" Type="http://schemas.openxmlformats.org/officeDocument/2006/relationships/image" Target="../media/image7.png"/><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20066"/>
            <a:ext cx="7772400" cy="1463040"/>
          </a:xfrm>
        </p:spPr>
        <p:txBody>
          <a:bodyPr/>
          <a:lstStyle/>
          <a:p>
            <a:r>
              <a:rPr lang="en-US" dirty="0" smtClean="0"/>
              <a:t>Introduction to XSLT for </a:t>
            </a:r>
            <a:r>
              <a:rPr lang="en-US" dirty="0" err="1" smtClean="0"/>
              <a:t>tei</a:t>
            </a:r>
            <a:endParaRPr lang="en-US" dirty="0"/>
          </a:p>
        </p:txBody>
      </p:sp>
      <p:pic>
        <p:nvPicPr>
          <p:cNvPr id="7" name="Picture Placeholder 6"/>
          <p:cNvPicPr>
            <a:picLocks noGrp="1" noChangeAspect="1"/>
          </p:cNvPicPr>
          <p:nvPr>
            <p:ph type="pic" idx="1"/>
          </p:nvPr>
        </p:nvPicPr>
        <p:blipFill>
          <a:blip r:embed="rId2"/>
          <a:srcRect t="24785" b="24785"/>
          <a:stretch>
            <a:fillRect/>
          </a:stretch>
        </p:blipFill>
        <p:spPr>
          <a:prstGeom prst="rect">
            <a:avLst/>
          </a:prstGeom>
        </p:spPr>
      </p:pic>
      <p:sp>
        <p:nvSpPr>
          <p:cNvPr id="3" name="Subtitle 2"/>
          <p:cNvSpPr>
            <a:spLocks noGrp="1"/>
          </p:cNvSpPr>
          <p:nvPr>
            <p:ph type="body" sz="half" idx="2"/>
          </p:nvPr>
        </p:nvSpPr>
        <p:spPr>
          <a:xfrm>
            <a:off x="7797490" y="3282993"/>
            <a:ext cx="4311294" cy="1463040"/>
          </a:xfrm>
        </p:spPr>
        <p:txBody>
          <a:bodyPr>
            <a:normAutofit/>
          </a:bodyPr>
          <a:lstStyle/>
          <a:p>
            <a:r>
              <a:rPr lang="en-US" dirty="0" smtClean="0"/>
              <a:t>Part 2: X-Path, Variables and Conditionals</a:t>
            </a:r>
          </a:p>
          <a:p>
            <a:endParaRPr lang="en-US" dirty="0" smtClean="0"/>
          </a:p>
          <a:p>
            <a:r>
              <a:rPr lang="en-US" sz="1400" dirty="0" smtClean="0"/>
              <a:t>A gentle introduction to stylesheets as adapted from the Women Writers Project and Further Adventures in XML</a:t>
            </a:r>
            <a:endParaRPr lang="en-US" sz="1400" dirty="0"/>
          </a:p>
        </p:txBody>
      </p:sp>
      <p:pic>
        <p:nvPicPr>
          <p:cNvPr id="4" name="Picture 3"/>
          <p:cNvPicPr>
            <a:picLocks noChangeAspect="1"/>
          </p:cNvPicPr>
          <p:nvPr/>
        </p:nvPicPr>
        <p:blipFill>
          <a:blip r:embed="rId3"/>
          <a:stretch>
            <a:fillRect/>
          </a:stretch>
        </p:blipFill>
        <p:spPr>
          <a:xfrm>
            <a:off x="9512117" y="5227776"/>
            <a:ext cx="1723810" cy="847619"/>
          </a:xfrm>
          <a:prstGeom prst="rect">
            <a:avLst/>
          </a:prstGeom>
        </p:spPr>
      </p:pic>
      <p:pic>
        <p:nvPicPr>
          <p:cNvPr id="5" name="Picture 4"/>
          <p:cNvPicPr>
            <a:picLocks noChangeAspect="1"/>
          </p:cNvPicPr>
          <p:nvPr/>
        </p:nvPicPr>
        <p:blipFill>
          <a:blip r:embed="rId4"/>
          <a:stretch>
            <a:fillRect/>
          </a:stretch>
        </p:blipFill>
        <p:spPr>
          <a:xfrm>
            <a:off x="8447049" y="5227776"/>
            <a:ext cx="847619" cy="1047619"/>
          </a:xfrm>
          <a:prstGeom prst="rect">
            <a:avLst/>
          </a:prstGeom>
        </p:spPr>
      </p:pic>
    </p:spTree>
    <p:extLst>
      <p:ext uri="{BB962C8B-B14F-4D97-AF65-F5344CB8AC3E}">
        <p14:creationId xmlns:p14="http://schemas.microsoft.com/office/powerpoint/2010/main" val="5256064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Predicates</a:t>
            </a:r>
            <a:endParaRPr lang="en-US" dirty="0"/>
          </a:p>
        </p:txBody>
      </p:sp>
      <p:sp>
        <p:nvSpPr>
          <p:cNvPr id="6" name="Rectangle 5"/>
          <p:cNvSpPr/>
          <p:nvPr/>
        </p:nvSpPr>
        <p:spPr>
          <a:xfrm>
            <a:off x="1009386" y="1787911"/>
            <a:ext cx="9033296" cy="2246769"/>
          </a:xfrm>
          <a:prstGeom prst="rect">
            <a:avLst/>
          </a:prstGeom>
        </p:spPr>
        <p:txBody>
          <a:bodyPr wrap="square">
            <a:spAutoFit/>
          </a:bodyPr>
          <a:lstStyle/>
          <a:p>
            <a:r>
              <a:rPr lang="en-US" sz="2000" dirty="0"/>
              <a:t>You can use a predicate to filter the results from your node tests.  Predicates are evaluated as either true or false, and only true predicates are selected for your result set.  Predicates are expressed within square brackets [] and are appended to your node test. </a:t>
            </a:r>
            <a:endParaRPr lang="en-US" sz="2000" dirty="0" smtClean="0"/>
          </a:p>
          <a:p>
            <a:endParaRPr lang="en-US" sz="2000" dirty="0"/>
          </a:p>
          <a:p>
            <a:r>
              <a:rPr lang="en-US" sz="2000" dirty="0" smtClean="0"/>
              <a:t>Sometimes </a:t>
            </a:r>
            <a:r>
              <a:rPr lang="en-US" sz="2000" dirty="0"/>
              <a:t>it helps to think through your predicate with the statement: “Where it is true that…” </a:t>
            </a:r>
          </a:p>
        </p:txBody>
      </p:sp>
    </p:spTree>
    <p:extLst>
      <p:ext uri="{BB962C8B-B14F-4D97-AF65-F5344CB8AC3E}">
        <p14:creationId xmlns:p14="http://schemas.microsoft.com/office/powerpoint/2010/main" val="39259053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Predicates</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841728713"/>
              </p:ext>
            </p:extLst>
          </p:nvPr>
        </p:nvGraphicFramePr>
        <p:xfrm>
          <a:off x="1092936" y="2249316"/>
          <a:ext cx="9506828" cy="3466031"/>
        </p:xfrm>
        <a:graphic>
          <a:graphicData uri="http://schemas.openxmlformats.org/presentationml/2006/ole">
            <mc:AlternateContent xmlns:mc="http://schemas.openxmlformats.org/markup-compatibility/2006">
              <mc:Choice xmlns:v="urn:schemas-microsoft-com:vml" Requires="v">
                <p:oleObj spid="_x0000_s8204" name="Document" r:id="rId3" imgW="6096000" imgH="2222500" progId="Word.Document.12">
                  <p:embed/>
                </p:oleObj>
              </mc:Choice>
              <mc:Fallback>
                <p:oleObj name="Document" r:id="rId3" imgW="6096000" imgH="2222500" progId="Word.Document.12">
                  <p:embed/>
                  <p:pic>
                    <p:nvPicPr>
                      <p:cNvPr id="0" name=""/>
                      <p:cNvPicPr/>
                      <p:nvPr/>
                    </p:nvPicPr>
                    <p:blipFill>
                      <a:blip r:embed="rId4"/>
                      <a:stretch>
                        <a:fillRect/>
                      </a:stretch>
                    </p:blipFill>
                    <p:spPr>
                      <a:xfrm>
                        <a:off x="1092936" y="2249316"/>
                        <a:ext cx="9506828" cy="3466031"/>
                      </a:xfrm>
                      <a:prstGeom prst="rect">
                        <a:avLst/>
                      </a:prstGeom>
                    </p:spPr>
                  </p:pic>
                </p:oleObj>
              </mc:Fallback>
            </mc:AlternateContent>
          </a:graphicData>
        </a:graphic>
      </p:graphicFrame>
    </p:spTree>
    <p:extLst>
      <p:ext uri="{BB962C8B-B14F-4D97-AF65-F5344CB8AC3E}">
        <p14:creationId xmlns:p14="http://schemas.microsoft.com/office/powerpoint/2010/main" val="111729942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Identifying the element to match</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p.neu.edu/outreach/seminars/_utils/gfx/xpath_basic2.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34930" y="2286000"/>
            <a:ext cx="5898277"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297382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853422" cy="1499616"/>
          </a:xfrm>
        </p:spPr>
        <p:txBody>
          <a:bodyPr/>
          <a:lstStyle/>
          <a:p>
            <a:r>
              <a:rPr lang="en-US" dirty="0" smtClean="0"/>
              <a:t>Identifying the elements to match: multiples</a:t>
            </a:r>
            <a:endParaRPr lang="en-US" dirty="0"/>
          </a:p>
        </p:txBody>
      </p:sp>
      <p:pic>
        <p:nvPicPr>
          <p:cNvPr id="2052" name="Picture 4" descr="http://wwp.neu.edu/outreach/seminars/_utils/gfx/xpath_basic3.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91191" y="2286000"/>
            <a:ext cx="6185756"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875176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Identifying the element to match: context</a:t>
            </a:r>
          </a:p>
        </p:txBody>
      </p:sp>
      <p:pic>
        <p:nvPicPr>
          <p:cNvPr id="3074" name="Picture 2" descr="http://wwp.neu.edu/outreach/seminars/_utils/gfx/xpath_basic4.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66408" y="2286000"/>
            <a:ext cx="6235322"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510463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Some other useful patterns: attribute values, order of siblings</a:t>
            </a:r>
          </a:p>
        </p:txBody>
      </p:sp>
      <p:pic>
        <p:nvPicPr>
          <p:cNvPr id="4098" name="Picture 2" descr="http://wwp.neu.edu/outreach/seminars/_utils/gfx/xpath_basic5.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54390" y="2286000"/>
            <a:ext cx="6459357"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876936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suppress parts of the input tree</a:t>
            </a:r>
          </a:p>
        </p:txBody>
      </p:sp>
      <p:pic>
        <p:nvPicPr>
          <p:cNvPr id="5122" name="Picture 2" descr="http://wwp.neu.edu/outreach/seminars/_utils/gfx/xpath_basic6.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96025" y="2286000"/>
            <a:ext cx="6376088" cy="40227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5709124" y="2231547"/>
            <a:ext cx="3464933" cy="57946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6190022" y="2391824"/>
            <a:ext cx="4352745" cy="369332"/>
          </a:xfrm>
          <a:prstGeom prst="rect">
            <a:avLst/>
          </a:prstGeom>
          <a:noFill/>
        </p:spPr>
        <p:txBody>
          <a:bodyPr wrap="square" rtlCol="0">
            <a:spAutoFit/>
          </a:bodyPr>
          <a:lstStyle/>
          <a:p>
            <a:r>
              <a:rPr lang="en-US" dirty="0" smtClean="0"/>
              <a:t>&lt;</a:t>
            </a:r>
            <a:r>
              <a:rPr lang="en-US" dirty="0" err="1" smtClean="0"/>
              <a:t>xsl:template</a:t>
            </a:r>
            <a:r>
              <a:rPr lang="en-US" dirty="0" smtClean="0"/>
              <a:t> match=“</a:t>
            </a:r>
            <a:r>
              <a:rPr lang="en-US" dirty="0" err="1" smtClean="0"/>
              <a:t>teiHeader</a:t>
            </a:r>
            <a:r>
              <a:rPr lang="en-US" dirty="0" smtClean="0"/>
              <a:t>”/&gt;</a:t>
            </a:r>
            <a:endParaRPr lang="en-US" dirty="0"/>
          </a:p>
        </p:txBody>
      </p:sp>
    </p:spTree>
    <p:extLst>
      <p:ext uri="{BB962C8B-B14F-4D97-AF65-F5344CB8AC3E}">
        <p14:creationId xmlns:p14="http://schemas.microsoft.com/office/powerpoint/2010/main" val="261991877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More complex navigation: the context node</a:t>
            </a:r>
          </a:p>
        </p:txBody>
      </p:sp>
      <p:pic>
        <p:nvPicPr>
          <p:cNvPr id="3" name="Picture 2"/>
          <p:cNvPicPr>
            <a:picLocks noChangeAspect="1"/>
          </p:cNvPicPr>
          <p:nvPr/>
        </p:nvPicPr>
        <p:blipFill>
          <a:blip r:embed="rId2"/>
          <a:stretch>
            <a:fillRect/>
          </a:stretch>
        </p:blipFill>
        <p:spPr>
          <a:xfrm>
            <a:off x="1024128" y="2084832"/>
            <a:ext cx="6505575" cy="4010025"/>
          </a:xfrm>
          <a:prstGeom prst="rect">
            <a:avLst/>
          </a:prstGeom>
        </p:spPr>
      </p:pic>
    </p:spTree>
    <p:extLst>
      <p:ext uri="{BB962C8B-B14F-4D97-AF65-F5344CB8AC3E}">
        <p14:creationId xmlns:p14="http://schemas.microsoft.com/office/powerpoint/2010/main" val="304431179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More complex </a:t>
            </a:r>
            <a:r>
              <a:rPr lang="en-US" dirty="0" smtClean="0"/>
              <a:t>navigation</a:t>
            </a:r>
            <a:endParaRPr lang="en-US" dirty="0"/>
          </a:p>
        </p:txBody>
      </p:sp>
      <p:sp>
        <p:nvSpPr>
          <p:cNvPr id="4" name="Rectangle 3"/>
          <p:cNvSpPr/>
          <p:nvPr/>
        </p:nvSpPr>
        <p:spPr>
          <a:xfrm>
            <a:off x="1176484" y="2072009"/>
            <a:ext cx="9066717" cy="923330"/>
          </a:xfrm>
          <a:prstGeom prst="rect">
            <a:avLst/>
          </a:prstGeom>
        </p:spPr>
        <p:txBody>
          <a:bodyPr wrap="square">
            <a:spAutoFit/>
          </a:bodyPr>
          <a:lstStyle/>
          <a:p>
            <a:r>
              <a:rPr lang="en-US" dirty="0"/>
              <a:t>For more complex expressions (selecting ancestors or siblings, for example) the unabbreviated X-Path syntax is required.  An unabbreviated expression consists of an </a:t>
            </a:r>
            <a:r>
              <a:rPr lang="en-US" b="1" dirty="0"/>
              <a:t>axis</a:t>
            </a:r>
            <a:r>
              <a:rPr lang="en-US" dirty="0"/>
              <a:t>, a double colon </a:t>
            </a:r>
            <a:r>
              <a:rPr lang="en-US" b="1" dirty="0"/>
              <a:t>:: </a:t>
            </a:r>
            <a:r>
              <a:rPr lang="en-US" dirty="0"/>
              <a:t>and the name/type of node[s] to be selected.  Thus the following abbreviated expression:</a:t>
            </a:r>
          </a:p>
        </p:txBody>
      </p:sp>
      <p:sp>
        <p:nvSpPr>
          <p:cNvPr id="5" name="Rectangle 4"/>
          <p:cNvSpPr/>
          <p:nvPr/>
        </p:nvSpPr>
        <p:spPr>
          <a:xfrm>
            <a:off x="1209904" y="3127126"/>
            <a:ext cx="9534595" cy="2862323"/>
          </a:xfrm>
          <a:prstGeom prst="rect">
            <a:avLst/>
          </a:prstGeom>
        </p:spPr>
        <p:txBody>
          <a:bodyPr wrap="square">
            <a:spAutoFit/>
          </a:bodyPr>
          <a:lstStyle/>
          <a:p>
            <a:r>
              <a:rPr lang="en-US" dirty="0"/>
              <a:t>&lt;</a:t>
            </a:r>
            <a:r>
              <a:rPr lang="en-US" dirty="0" err="1"/>
              <a:t>xsl:apply</a:t>
            </a:r>
            <a:r>
              <a:rPr lang="en-US" dirty="0"/>
              <a:t> templates select= “div/p”&gt;</a:t>
            </a:r>
          </a:p>
          <a:p>
            <a:endParaRPr lang="en-US" dirty="0" smtClean="0"/>
          </a:p>
          <a:p>
            <a:r>
              <a:rPr lang="en-US" dirty="0" smtClean="0"/>
              <a:t>Would </a:t>
            </a:r>
            <a:r>
              <a:rPr lang="en-US" dirty="0"/>
              <a:t>look like this in unabbreviated syntax:</a:t>
            </a:r>
          </a:p>
          <a:p>
            <a:r>
              <a:rPr lang="en-US" dirty="0"/>
              <a:t>&lt;</a:t>
            </a:r>
            <a:r>
              <a:rPr lang="en-US" dirty="0" err="1"/>
              <a:t>xsl:apply</a:t>
            </a:r>
            <a:r>
              <a:rPr lang="en-US" dirty="0"/>
              <a:t> templates select= “child::div/child::p”/&gt;</a:t>
            </a:r>
          </a:p>
          <a:p>
            <a:endParaRPr lang="en-US" dirty="0" smtClean="0"/>
          </a:p>
          <a:p>
            <a:r>
              <a:rPr lang="en-US" dirty="0" smtClean="0"/>
              <a:t>Where </a:t>
            </a:r>
            <a:r>
              <a:rPr lang="en-US" dirty="0"/>
              <a:t>child is an axis that describes a position relative to the current node, and p is the name of an element node.</a:t>
            </a:r>
          </a:p>
          <a:p>
            <a:endParaRPr lang="en-US" dirty="0" smtClean="0"/>
          </a:p>
          <a:p>
            <a:r>
              <a:rPr lang="en-US" dirty="0" smtClean="0"/>
              <a:t>There </a:t>
            </a:r>
            <a:r>
              <a:rPr lang="en-US" dirty="0"/>
              <a:t>are 13 X-Path axes in all, including child, parent, self, ancestor, descendent, preceding-sibling, and following-sibling.  Here is a quick explanation of the most commonly used axes.</a:t>
            </a:r>
          </a:p>
        </p:txBody>
      </p:sp>
    </p:spTree>
    <p:extLst>
      <p:ext uri="{BB962C8B-B14F-4D97-AF65-F5344CB8AC3E}">
        <p14:creationId xmlns:p14="http://schemas.microsoft.com/office/powerpoint/2010/main" val="334324035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More complex </a:t>
            </a:r>
            <a:r>
              <a:rPr lang="en-US" dirty="0" smtClean="0"/>
              <a:t>navigation</a:t>
            </a:r>
            <a:endParaRPr lang="en-US" dirty="0"/>
          </a:p>
        </p:txBody>
      </p:sp>
      <p:sp>
        <p:nvSpPr>
          <p:cNvPr id="3" name="Rectangle 2"/>
          <p:cNvSpPr/>
          <p:nvPr/>
        </p:nvSpPr>
        <p:spPr>
          <a:xfrm>
            <a:off x="952466" y="2135660"/>
            <a:ext cx="9959133" cy="3693319"/>
          </a:xfrm>
          <a:prstGeom prst="rect">
            <a:avLst/>
          </a:prstGeom>
        </p:spPr>
        <p:txBody>
          <a:bodyPr wrap="square">
            <a:spAutoFit/>
          </a:bodyPr>
          <a:lstStyle/>
          <a:p>
            <a:r>
              <a:rPr lang="en-US" b="1" dirty="0"/>
              <a:t>The child axis</a:t>
            </a:r>
            <a:endParaRPr lang="en-US" dirty="0"/>
          </a:p>
          <a:p>
            <a:r>
              <a:rPr lang="en-US" dirty="0"/>
              <a:t>This is the default axis when no axis is specified.  It directs the XSLT processor down one-level in your document’s hierarchy.</a:t>
            </a:r>
          </a:p>
          <a:p>
            <a:r>
              <a:rPr lang="en-US" b="1" dirty="0"/>
              <a:t>The parent axis</a:t>
            </a:r>
            <a:endParaRPr lang="en-US" dirty="0"/>
          </a:p>
          <a:p>
            <a:r>
              <a:rPr lang="en-US" dirty="0"/>
              <a:t>The parent axis is the exact opposite of the child axis.  It directs the XSLT processor to look up one level in your document, and retrieve the node that the current context is contained within.  N.B. The root node does not have a parent, so the parent axis does not apply.  Every other node in the tree will have exactly one parent.</a:t>
            </a:r>
          </a:p>
          <a:p>
            <a:r>
              <a:rPr lang="en-US" b="1" dirty="0"/>
              <a:t>The descendant axis</a:t>
            </a:r>
            <a:endParaRPr lang="en-US" dirty="0"/>
          </a:p>
          <a:p>
            <a:r>
              <a:rPr lang="en-US" dirty="0"/>
              <a:t>The child axis only directs your processor down one level.  If you want to find the child of a child (and so on), you can use the descendant axis to direct your processor down, as far as the source document tree will allow, from the current context.  If you are at the root node, the descendant axis will return all element and text nodes in your source </a:t>
            </a:r>
            <a:r>
              <a:rPr lang="en-US" dirty="0" smtClean="0"/>
              <a:t>document</a:t>
            </a:r>
            <a:endParaRPr lang="en-US" dirty="0"/>
          </a:p>
        </p:txBody>
      </p:sp>
    </p:spTree>
    <p:extLst>
      <p:ext uri="{BB962C8B-B14F-4D97-AF65-F5344CB8AC3E}">
        <p14:creationId xmlns:p14="http://schemas.microsoft.com/office/powerpoint/2010/main" val="184876729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Quick Recap</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txBox="1">
            <a:spLocks/>
          </p:cNvSpPr>
          <p:nvPr/>
        </p:nvSpPr>
        <p:spPr>
          <a:xfrm>
            <a:off x="1141731" y="2073103"/>
            <a:ext cx="9720073" cy="4023360"/>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dirty="0" smtClean="0"/>
              <a:t>  Rules in the </a:t>
            </a:r>
            <a:r>
              <a:rPr lang="en-US" dirty="0" err="1" smtClean="0"/>
              <a:t>stylesheet</a:t>
            </a:r>
            <a:r>
              <a:rPr lang="en-US" dirty="0" smtClean="0"/>
              <a:t> produce the output document</a:t>
            </a:r>
          </a:p>
          <a:p>
            <a:pPr>
              <a:buFont typeface="Arial" panose="020B0604020202020204" pitchFamily="34" charset="0"/>
              <a:buChar char="•"/>
            </a:pPr>
            <a:r>
              <a:rPr lang="en-US" dirty="0" smtClean="0"/>
              <a:t>  These rules are called templates</a:t>
            </a:r>
          </a:p>
          <a:p>
            <a:pPr>
              <a:buFont typeface="Arial" panose="020B0604020202020204" pitchFamily="34" charset="0"/>
              <a:buChar char="•"/>
            </a:pPr>
            <a:r>
              <a:rPr lang="en-US" dirty="0" smtClean="0"/>
              <a:t>  Each template has two parts</a:t>
            </a:r>
          </a:p>
          <a:p>
            <a:pPr marL="1280160" lvl="5" indent="-457200">
              <a:buFont typeface="+mj-lt"/>
              <a:buAutoNum type="arabicPeriod"/>
            </a:pPr>
            <a:r>
              <a:rPr lang="en-US" sz="2000" dirty="0" smtClean="0"/>
              <a:t>A pattern that identifies the nodes in the XML document that the template can be applied to</a:t>
            </a:r>
          </a:p>
          <a:p>
            <a:pPr marL="1280160" lvl="5" indent="-457200">
              <a:buFont typeface="+mj-lt"/>
              <a:buAutoNum type="arabicPeriod"/>
            </a:pPr>
            <a:r>
              <a:rPr lang="en-US" sz="2000" dirty="0" smtClean="0"/>
              <a:t>The instructions about the actual transformation</a:t>
            </a:r>
          </a:p>
          <a:p>
            <a:pPr marL="173736" lvl="1" indent="0">
              <a:buFont typeface="Wingdings 3" pitchFamily="18" charset="2"/>
              <a:buNone/>
            </a:pPr>
            <a:endParaRPr lang="en-US" sz="2400" dirty="0" smtClean="0"/>
          </a:p>
          <a:p>
            <a:pPr marL="173736" lvl="1" indent="0">
              <a:buFont typeface="Wingdings 3" pitchFamily="18" charset="2"/>
              <a:buNone/>
            </a:pPr>
            <a:r>
              <a:rPr lang="en-US" sz="2200" dirty="0" smtClean="0"/>
              <a:t>Key </a:t>
            </a:r>
            <a:r>
              <a:rPr lang="en-US" sz="2200" dirty="0" smtClean="0"/>
              <a:t>takeaways: </a:t>
            </a:r>
            <a:r>
              <a:rPr lang="en-US" sz="2200" b="1" dirty="0" smtClean="0"/>
              <a:t>&lt;</a:t>
            </a:r>
            <a:r>
              <a:rPr lang="en-US" sz="2200" b="1" dirty="0" err="1" smtClean="0"/>
              <a:t>xsl:apply-templates</a:t>
            </a:r>
            <a:r>
              <a:rPr lang="en-US" sz="2200" b="1" dirty="0" smtClean="0"/>
              <a:t>/&gt; </a:t>
            </a:r>
            <a:r>
              <a:rPr lang="en-US" sz="2200" dirty="0" smtClean="0"/>
              <a:t>triggers further processing– it sends us back to the source </a:t>
            </a:r>
            <a:r>
              <a:rPr lang="en-US" sz="2200" dirty="0" smtClean="0"/>
              <a:t>tree; </a:t>
            </a:r>
            <a:r>
              <a:rPr lang="en-US" sz="2200" dirty="0" smtClean="0"/>
              <a:t>and in XSLT only the best matching rule will be applied to any given node, and more specific rules are better matches than general rules like the default rules. </a:t>
            </a:r>
            <a:endParaRPr lang="en-US" sz="2200" dirty="0" smtClean="0"/>
          </a:p>
          <a:p>
            <a:pPr marL="0" indent="0">
              <a:buFont typeface="Tw Cen MT" panose="020B0602020104020603" pitchFamily="34" charset="0"/>
              <a:buNone/>
            </a:pPr>
            <a:endParaRPr lang="en-US" dirty="0"/>
          </a:p>
        </p:txBody>
      </p:sp>
    </p:spTree>
    <p:extLst>
      <p:ext uri="{BB962C8B-B14F-4D97-AF65-F5344CB8AC3E}">
        <p14:creationId xmlns:p14="http://schemas.microsoft.com/office/powerpoint/2010/main" val="224189776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More complex </a:t>
            </a:r>
            <a:r>
              <a:rPr lang="en-US" dirty="0" smtClean="0"/>
              <a:t>navigation</a:t>
            </a:r>
            <a:endParaRPr lang="en-US" dirty="0"/>
          </a:p>
        </p:txBody>
      </p:sp>
      <p:sp>
        <p:nvSpPr>
          <p:cNvPr id="3" name="Rectangle 2"/>
          <p:cNvSpPr/>
          <p:nvPr/>
        </p:nvSpPr>
        <p:spPr>
          <a:xfrm>
            <a:off x="952466" y="2135660"/>
            <a:ext cx="9959133" cy="2862323"/>
          </a:xfrm>
          <a:prstGeom prst="rect">
            <a:avLst/>
          </a:prstGeom>
        </p:spPr>
        <p:txBody>
          <a:bodyPr wrap="square">
            <a:spAutoFit/>
          </a:bodyPr>
          <a:lstStyle/>
          <a:p>
            <a:r>
              <a:rPr lang="en-US" b="1" dirty="0"/>
              <a:t>The ancestor axis</a:t>
            </a:r>
            <a:endParaRPr lang="en-US" dirty="0"/>
          </a:p>
          <a:p>
            <a:r>
              <a:rPr lang="en-US" dirty="0"/>
              <a:t>This is the opposite of the descendant axis.  The ancestor axis directs your processor up through your document tree from the current context as far as the source document structure will allow.  It will retrieve all parental nodes along the way.</a:t>
            </a:r>
          </a:p>
          <a:p>
            <a:r>
              <a:rPr lang="en-US" b="1" dirty="0"/>
              <a:t>The self axis</a:t>
            </a:r>
            <a:endParaRPr lang="en-US" dirty="0"/>
          </a:p>
          <a:p>
            <a:r>
              <a:rPr lang="en-US" dirty="0"/>
              <a:t>The self axis permits the processor to see only the current context</a:t>
            </a:r>
          </a:p>
          <a:p>
            <a:r>
              <a:rPr lang="en-US" b="1" dirty="0"/>
              <a:t>The following-sibling axis</a:t>
            </a:r>
            <a:r>
              <a:rPr lang="en-US" dirty="0"/>
              <a:t> and </a:t>
            </a:r>
            <a:r>
              <a:rPr lang="en-US" b="1" dirty="0"/>
              <a:t>The preceding-sibling axis</a:t>
            </a:r>
            <a:endParaRPr lang="en-US" dirty="0"/>
          </a:p>
          <a:p>
            <a:r>
              <a:rPr lang="en-US" dirty="0"/>
              <a:t>All the children of any given node (the parent) are siblings.  If your current context is one of these siblings, you can examine siblings that come before you in the document structure (the preceding-sibling axis) or siblings that come after you in the document structure (the following-sibling axis).</a:t>
            </a:r>
          </a:p>
        </p:txBody>
      </p:sp>
    </p:spTree>
    <p:extLst>
      <p:ext uri="{BB962C8B-B14F-4D97-AF65-F5344CB8AC3E}">
        <p14:creationId xmlns:p14="http://schemas.microsoft.com/office/powerpoint/2010/main" val="10263841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it out</a:t>
            </a:r>
            <a:endParaRPr lang="en-US" dirty="0"/>
          </a:p>
        </p:txBody>
      </p:sp>
      <p:pic>
        <p:nvPicPr>
          <p:cNvPr id="9218" name="Picture 2" descr="http://m.c.lnkd.licdn.com/mpr/mpr/AAEAAQAAAAAAAAIkAAAAJGY2ZDdmYTU3LWY0MzYtNDIzYS1iZWM0LTkwMmYxZGEzZmM4Nw.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559844" y="2392362"/>
            <a:ext cx="66484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47968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sp>
        <p:nvSpPr>
          <p:cNvPr id="3" name="Content Placeholder 2"/>
          <p:cNvSpPr>
            <a:spLocks noGrp="1"/>
          </p:cNvSpPr>
          <p:nvPr>
            <p:ph idx="1"/>
          </p:nvPr>
        </p:nvSpPr>
        <p:spPr/>
        <p:txBody>
          <a:bodyPr/>
          <a:lstStyle/>
          <a:p>
            <a:r>
              <a:rPr lang="en-US" dirty="0"/>
              <a:t>Functions serve a wide range of purposes in XSLT.  They can allow you to manipulate strings, perform mathematical operations, to count and assign numbers, and generate unique IDs. In this section we will look at a few of the most used functions that will help you perform some simple analysis of your text </a:t>
            </a:r>
          </a:p>
        </p:txBody>
      </p:sp>
    </p:spTree>
    <p:extLst>
      <p:ext uri="{BB962C8B-B14F-4D97-AF65-F5344CB8AC3E}">
        <p14:creationId xmlns:p14="http://schemas.microsoft.com/office/powerpoint/2010/main" val="57823937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824224815"/>
              </p:ext>
            </p:extLst>
          </p:nvPr>
        </p:nvGraphicFramePr>
        <p:xfrm>
          <a:off x="784806" y="2017673"/>
          <a:ext cx="10594557" cy="2761829"/>
        </p:xfrm>
        <a:graphic>
          <a:graphicData uri="http://schemas.openxmlformats.org/presentationml/2006/ole">
            <mc:AlternateContent xmlns:mc="http://schemas.openxmlformats.org/markup-compatibility/2006">
              <mc:Choice xmlns:v="urn:schemas-microsoft-com:vml" Requires="v">
                <p:oleObj spid="_x0000_s4110" name="Document" r:id="rId4" imgW="5943600" imgH="1549400" progId="Word.Document.12">
                  <p:embed/>
                </p:oleObj>
              </mc:Choice>
              <mc:Fallback>
                <p:oleObj name="Document" r:id="rId4" imgW="5943600" imgH="1549400" progId="Word.Document.12">
                  <p:embed/>
                  <p:pic>
                    <p:nvPicPr>
                      <p:cNvPr id="0" name=""/>
                      <p:cNvPicPr/>
                      <p:nvPr/>
                    </p:nvPicPr>
                    <p:blipFill>
                      <a:blip r:embed="rId5"/>
                      <a:stretch>
                        <a:fillRect/>
                      </a:stretch>
                    </p:blipFill>
                    <p:spPr>
                      <a:xfrm>
                        <a:off x="784806" y="2017673"/>
                        <a:ext cx="10594557" cy="2761829"/>
                      </a:xfrm>
                      <a:prstGeom prst="rect">
                        <a:avLst/>
                      </a:prstGeom>
                    </p:spPr>
                  </p:pic>
                </p:oleObj>
              </mc:Fallback>
            </mc:AlternateContent>
          </a:graphicData>
        </a:graphic>
      </p:graphicFrame>
    </p:spTree>
    <p:extLst>
      <p:ext uri="{BB962C8B-B14F-4D97-AF65-F5344CB8AC3E}">
        <p14:creationId xmlns:p14="http://schemas.microsoft.com/office/powerpoint/2010/main" val="386190713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557103484"/>
              </p:ext>
            </p:extLst>
          </p:nvPr>
        </p:nvGraphicFramePr>
        <p:xfrm>
          <a:off x="951906" y="1922746"/>
          <a:ext cx="10496438" cy="2422255"/>
        </p:xfrm>
        <a:graphic>
          <a:graphicData uri="http://schemas.openxmlformats.org/presentationml/2006/ole">
            <mc:AlternateContent xmlns:mc="http://schemas.openxmlformats.org/markup-compatibility/2006">
              <mc:Choice xmlns:v="urn:schemas-microsoft-com:vml" Requires="v">
                <p:oleObj spid="_x0000_s5134" name="Document" r:id="rId4" imgW="5943600" imgH="1371600" progId="Word.Document.12">
                  <p:embed/>
                </p:oleObj>
              </mc:Choice>
              <mc:Fallback>
                <p:oleObj name="Document" r:id="rId4" imgW="5943600" imgH="1371600" progId="Word.Document.12">
                  <p:embed/>
                  <p:pic>
                    <p:nvPicPr>
                      <p:cNvPr id="0" name=""/>
                      <p:cNvPicPr/>
                      <p:nvPr/>
                    </p:nvPicPr>
                    <p:blipFill>
                      <a:blip r:embed="rId5"/>
                      <a:stretch>
                        <a:fillRect/>
                      </a:stretch>
                    </p:blipFill>
                    <p:spPr>
                      <a:xfrm>
                        <a:off x="951906" y="1922746"/>
                        <a:ext cx="10496438" cy="2422255"/>
                      </a:xfrm>
                      <a:prstGeom prst="rect">
                        <a:avLst/>
                      </a:prstGeom>
                    </p:spPr>
                  </p:pic>
                </p:oleObj>
              </mc:Fallback>
            </mc:AlternateContent>
          </a:graphicData>
        </a:graphic>
      </p:graphicFrame>
    </p:spTree>
    <p:extLst>
      <p:ext uri="{BB962C8B-B14F-4D97-AF65-F5344CB8AC3E}">
        <p14:creationId xmlns:p14="http://schemas.microsoft.com/office/powerpoint/2010/main" val="392912833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sp>
        <p:nvSpPr>
          <p:cNvPr id="3" name="Content Placeholder 2"/>
          <p:cNvSpPr>
            <a:spLocks noGrp="1"/>
          </p:cNvSpPr>
          <p:nvPr>
            <p:ph idx="1"/>
          </p:nvPr>
        </p:nvSpPr>
        <p:spPr>
          <a:xfrm>
            <a:off x="940578" y="1901633"/>
            <a:ext cx="10104701" cy="4565733"/>
          </a:xfrm>
        </p:spPr>
        <p:txBody>
          <a:bodyPr>
            <a:normAutofit fontScale="85000" lnSpcReduction="20000"/>
          </a:bodyPr>
          <a:lstStyle/>
          <a:p>
            <a:r>
              <a:rPr lang="en-US" sz="2300" b="1" dirty="0"/>
              <a:t>position</a:t>
            </a:r>
            <a:r>
              <a:rPr lang="en-US" sz="2300" dirty="0"/>
              <a:t>()</a:t>
            </a:r>
          </a:p>
          <a:p>
            <a:r>
              <a:rPr lang="en-US" sz="2300" dirty="0"/>
              <a:t> </a:t>
            </a:r>
          </a:p>
          <a:p>
            <a:r>
              <a:rPr lang="en-US" sz="2300" dirty="0"/>
              <a:t>The position() function returns the numeric position of the context node within the current node-set. Combined with the last() function, position() will allow you to map your document’s structure</a:t>
            </a:r>
            <a:r>
              <a:rPr lang="en-US" sz="2300" dirty="0" smtClean="0"/>
              <a:t>.</a:t>
            </a:r>
            <a:endParaRPr lang="en-US" sz="2300" dirty="0"/>
          </a:p>
          <a:p>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xsl:for-each</a:t>
            </a:r>
            <a:r>
              <a:rPr lang="en-US" sz="2400" dirty="0">
                <a:solidFill>
                  <a:srgbClr val="F9985E"/>
                </a:solidFill>
                <a:latin typeface="Helvetica"/>
                <a:ea typeface="Helvetica"/>
                <a:cs typeface="Helvetica"/>
              </a:rPr>
              <a:t> select</a:t>
            </a:r>
            <a:r>
              <a:rPr lang="en-US" sz="2400" dirty="0">
                <a:solidFill>
                  <a:srgbClr val="FF9450"/>
                </a:solidFill>
                <a:latin typeface="Helvetica"/>
                <a:ea typeface="Helvetica"/>
                <a:cs typeface="Helvetica"/>
              </a:rPr>
              <a:t>=</a:t>
            </a:r>
            <a:r>
              <a:rPr lang="en-US" sz="2400" dirty="0">
                <a:solidFill>
                  <a:srgbClr val="AB4500"/>
                </a:solidFill>
                <a:latin typeface="Helvetica"/>
                <a:ea typeface="Helvetica"/>
                <a:cs typeface="Helvetica"/>
              </a:rPr>
              <a:t>"//person"</a:t>
            </a:r>
            <a:r>
              <a:rPr lang="en-US" sz="2400" dirty="0">
                <a:solidFill>
                  <a:srgbClr val="011DA7"/>
                </a:solidFill>
                <a:latin typeface="Helvetica"/>
                <a:ea typeface="Helvetica"/>
                <a:cs typeface="Helvetica"/>
              </a:rPr>
              <a:t>&gt;</a:t>
            </a:r>
            <a:endParaRPr lang="en-US" sz="2400" dirty="0">
              <a:solidFill>
                <a:srgbClr val="000000"/>
              </a:solidFill>
              <a:latin typeface="Helvetica"/>
              <a:ea typeface="Helvetica"/>
              <a:cs typeface="Helvetica"/>
            </a:endParaRPr>
          </a:p>
          <a:p>
            <a:r>
              <a:rPr lang="en-US" sz="2400" dirty="0">
                <a:solidFill>
                  <a:srgbClr val="000000"/>
                </a:solidFill>
                <a:latin typeface="Helvetica"/>
                <a:ea typeface="Helvetica"/>
                <a:cs typeface="Helvetica"/>
              </a:rPr>
              <a:t>        </a:t>
            </a:r>
            <a:r>
              <a:rPr lang="en-US" sz="2400" dirty="0">
                <a:solidFill>
                  <a:srgbClr val="011DA7"/>
                </a:solidFill>
                <a:latin typeface="Helvetica"/>
                <a:ea typeface="Helvetica"/>
                <a:cs typeface="Helvetica"/>
              </a:rPr>
              <a:t>&lt;li&gt;</a:t>
            </a:r>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xsl:value-of</a:t>
            </a:r>
            <a:r>
              <a:rPr lang="en-US" sz="2400" dirty="0">
                <a:solidFill>
                  <a:srgbClr val="F9985E"/>
                </a:solidFill>
                <a:latin typeface="Helvetica"/>
                <a:ea typeface="Helvetica"/>
                <a:cs typeface="Helvetica"/>
              </a:rPr>
              <a:t> select</a:t>
            </a:r>
            <a:r>
              <a:rPr lang="en-US" sz="2400" dirty="0">
                <a:solidFill>
                  <a:srgbClr val="FF9450"/>
                </a:solidFill>
                <a:latin typeface="Helvetica"/>
                <a:ea typeface="Helvetica"/>
                <a:cs typeface="Helvetica"/>
              </a:rPr>
              <a:t>=</a:t>
            </a:r>
            <a:r>
              <a:rPr lang="en-US" sz="2400" dirty="0">
                <a:solidFill>
                  <a:srgbClr val="AB4500"/>
                </a:solidFill>
                <a:latin typeface="Helvetica"/>
                <a:ea typeface="Helvetica"/>
                <a:cs typeface="Helvetica"/>
              </a:rPr>
              <a:t>"</a:t>
            </a:r>
            <a:r>
              <a:rPr lang="en-US" sz="2400" dirty="0" err="1">
                <a:solidFill>
                  <a:srgbClr val="AB4500"/>
                </a:solidFill>
                <a:latin typeface="Helvetica"/>
                <a:ea typeface="Helvetica"/>
                <a:cs typeface="Helvetica"/>
              </a:rPr>
              <a:t>persName</a:t>
            </a:r>
            <a:r>
              <a:rPr lang="en-US" sz="2400" dirty="0">
                <a:solidFill>
                  <a:srgbClr val="AB4500"/>
                </a:solidFill>
                <a:latin typeface="Helvetica"/>
                <a:ea typeface="Helvetica"/>
                <a:cs typeface="Helvetica"/>
              </a:rPr>
              <a:t>/forename"</a:t>
            </a:r>
            <a:r>
              <a:rPr lang="en-US" sz="2400" dirty="0">
                <a:solidFill>
                  <a:srgbClr val="011DA7"/>
                </a:solidFill>
                <a:latin typeface="Helvetica"/>
                <a:ea typeface="Helvetica"/>
                <a:cs typeface="Helvetica"/>
              </a:rPr>
              <a:t>/&gt;</a:t>
            </a:r>
            <a:r>
              <a:rPr lang="en-US" sz="2400" dirty="0">
                <a:solidFill>
                  <a:srgbClr val="000000"/>
                </a:solidFill>
                <a:latin typeface="Helvetica"/>
                <a:ea typeface="Helvetica"/>
                <a:cs typeface="Helvetica"/>
              </a:rPr>
              <a:t> </a:t>
            </a:r>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xsl:text</a:t>
            </a:r>
            <a:r>
              <a:rPr lang="en-US" sz="2400" dirty="0">
                <a:solidFill>
                  <a:srgbClr val="0070C2"/>
                </a:solidFill>
                <a:latin typeface="Helvetica"/>
                <a:ea typeface="Helvetica"/>
                <a:cs typeface="Helvetica"/>
              </a:rPr>
              <a:t>&gt;</a:t>
            </a:r>
            <a:r>
              <a:rPr lang="en-US" sz="2400" dirty="0">
                <a:solidFill>
                  <a:srgbClr val="000000"/>
                </a:solidFill>
                <a:latin typeface="Helvetica"/>
                <a:ea typeface="Helvetica"/>
                <a:cs typeface="Helvetica"/>
              </a:rPr>
              <a:t> </a:t>
            </a:r>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xsl:text</a:t>
            </a:r>
            <a:r>
              <a:rPr lang="en-US" sz="2400" dirty="0">
                <a:solidFill>
                  <a:srgbClr val="0070C2"/>
                </a:solidFill>
                <a:latin typeface="Helvetica"/>
                <a:ea typeface="Helvetica"/>
                <a:cs typeface="Helvetica"/>
              </a:rPr>
              <a:t>&gt;&lt;</a:t>
            </a:r>
            <a:r>
              <a:rPr lang="en-US" sz="2400" dirty="0" err="1">
                <a:solidFill>
                  <a:srgbClr val="0070C2"/>
                </a:solidFill>
                <a:latin typeface="Helvetica"/>
                <a:ea typeface="Helvetica"/>
                <a:cs typeface="Helvetica"/>
              </a:rPr>
              <a:t>xsl:value-of</a:t>
            </a:r>
            <a:r>
              <a:rPr lang="en-US" sz="2400" dirty="0">
                <a:solidFill>
                  <a:srgbClr val="F9985E"/>
                </a:solidFill>
                <a:latin typeface="Helvetica"/>
                <a:ea typeface="Helvetica"/>
                <a:cs typeface="Helvetica"/>
              </a:rPr>
              <a:t> select</a:t>
            </a:r>
            <a:r>
              <a:rPr lang="en-US" sz="2400" dirty="0">
                <a:solidFill>
                  <a:srgbClr val="FF9450"/>
                </a:solidFill>
                <a:latin typeface="Helvetica"/>
                <a:ea typeface="Helvetica"/>
                <a:cs typeface="Helvetica"/>
              </a:rPr>
              <a:t>=</a:t>
            </a:r>
            <a:r>
              <a:rPr lang="en-US" sz="2400" dirty="0">
                <a:solidFill>
                  <a:srgbClr val="AB4500"/>
                </a:solidFill>
                <a:latin typeface="Helvetica"/>
                <a:ea typeface="Helvetica"/>
                <a:cs typeface="Helvetica"/>
              </a:rPr>
              <a:t>"</a:t>
            </a:r>
            <a:r>
              <a:rPr lang="en-US" sz="2400" dirty="0" err="1">
                <a:solidFill>
                  <a:srgbClr val="AB4500"/>
                </a:solidFill>
                <a:latin typeface="Helvetica"/>
                <a:ea typeface="Helvetica"/>
                <a:cs typeface="Helvetica"/>
              </a:rPr>
              <a:t>persName</a:t>
            </a:r>
            <a:r>
              <a:rPr lang="en-US" sz="2400" dirty="0">
                <a:solidFill>
                  <a:srgbClr val="AB4500"/>
                </a:solidFill>
                <a:latin typeface="Helvetica"/>
                <a:ea typeface="Helvetica"/>
                <a:cs typeface="Helvetica"/>
              </a:rPr>
              <a:t>/surname"</a:t>
            </a:r>
            <a:r>
              <a:rPr lang="en-US" sz="2400" dirty="0">
                <a:solidFill>
                  <a:srgbClr val="011DA7"/>
                </a:solidFill>
                <a:latin typeface="Helvetica"/>
                <a:ea typeface="Helvetica"/>
                <a:cs typeface="Helvetica"/>
              </a:rPr>
              <a:t>/&gt;</a:t>
            </a:r>
            <a:r>
              <a:rPr lang="en-US" sz="2400" dirty="0">
                <a:solidFill>
                  <a:srgbClr val="000000"/>
                </a:solidFill>
                <a:latin typeface="Helvetica"/>
                <a:ea typeface="Helvetica"/>
                <a:cs typeface="Helvetica"/>
              </a:rPr>
              <a:t> is number </a:t>
            </a:r>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xsl:value-of</a:t>
            </a:r>
            <a:r>
              <a:rPr lang="en-US" sz="2400" dirty="0">
                <a:solidFill>
                  <a:srgbClr val="F9985E"/>
                </a:solidFill>
                <a:latin typeface="Helvetica"/>
                <a:ea typeface="Helvetica"/>
                <a:cs typeface="Helvetica"/>
              </a:rPr>
              <a:t> select</a:t>
            </a:r>
            <a:r>
              <a:rPr lang="en-US" sz="2400" dirty="0">
                <a:solidFill>
                  <a:srgbClr val="FF9450"/>
                </a:solidFill>
                <a:latin typeface="Helvetica"/>
                <a:ea typeface="Helvetica"/>
                <a:cs typeface="Helvetica"/>
              </a:rPr>
              <a:t>=</a:t>
            </a:r>
            <a:r>
              <a:rPr lang="en-US" sz="2400" dirty="0">
                <a:solidFill>
                  <a:srgbClr val="AB4500"/>
                </a:solidFill>
                <a:latin typeface="Helvetica"/>
                <a:ea typeface="Helvetica"/>
                <a:cs typeface="Helvetica"/>
              </a:rPr>
              <a:t>"position()"</a:t>
            </a:r>
            <a:r>
              <a:rPr lang="en-US" sz="2400" dirty="0">
                <a:solidFill>
                  <a:srgbClr val="011DA7"/>
                </a:solidFill>
                <a:latin typeface="Helvetica"/>
                <a:ea typeface="Helvetica"/>
                <a:cs typeface="Helvetica"/>
              </a:rPr>
              <a:t>/&gt;</a:t>
            </a:r>
            <a:r>
              <a:rPr lang="en-US" sz="2400" dirty="0">
                <a:solidFill>
                  <a:srgbClr val="000000"/>
                </a:solidFill>
                <a:latin typeface="Helvetica"/>
                <a:ea typeface="Helvetica"/>
                <a:cs typeface="Helvetica"/>
              </a:rPr>
              <a:t> of </a:t>
            </a:r>
            <a:r>
              <a:rPr lang="en-US" sz="2400" dirty="0">
                <a:solidFill>
                  <a:srgbClr val="0070C2"/>
                </a:solidFill>
                <a:latin typeface="Helvetica"/>
                <a:ea typeface="Helvetica"/>
                <a:cs typeface="Helvetica"/>
              </a:rPr>
              <a:t>&lt;</a:t>
            </a:r>
            <a:r>
              <a:rPr lang="en-US" sz="2400" dirty="0" err="1">
                <a:solidFill>
                  <a:srgbClr val="0070C2"/>
                </a:solidFill>
                <a:latin typeface="Helvetica"/>
                <a:ea typeface="Helvetica"/>
                <a:cs typeface="Helvetica"/>
              </a:rPr>
              <a:t>xsl:value-of</a:t>
            </a:r>
            <a:r>
              <a:rPr lang="en-US" sz="2400" dirty="0">
                <a:solidFill>
                  <a:srgbClr val="F9985E"/>
                </a:solidFill>
                <a:latin typeface="Helvetica"/>
                <a:ea typeface="Helvetica"/>
                <a:cs typeface="Helvetica"/>
              </a:rPr>
              <a:t> select</a:t>
            </a:r>
            <a:r>
              <a:rPr lang="en-US" sz="2400" dirty="0">
                <a:solidFill>
                  <a:srgbClr val="FF9450"/>
                </a:solidFill>
                <a:latin typeface="Helvetica"/>
                <a:ea typeface="Helvetica"/>
                <a:cs typeface="Helvetica"/>
              </a:rPr>
              <a:t>=</a:t>
            </a:r>
            <a:r>
              <a:rPr lang="en-US" sz="2400" dirty="0">
                <a:solidFill>
                  <a:srgbClr val="AB4500"/>
                </a:solidFill>
                <a:latin typeface="Helvetica"/>
                <a:ea typeface="Helvetica"/>
                <a:cs typeface="Helvetica"/>
              </a:rPr>
              <a:t>"last()"</a:t>
            </a:r>
            <a:r>
              <a:rPr lang="en-US" sz="2400" dirty="0">
                <a:solidFill>
                  <a:srgbClr val="011DA7"/>
                </a:solidFill>
                <a:latin typeface="Helvetica"/>
                <a:ea typeface="Helvetica"/>
                <a:cs typeface="Helvetica"/>
              </a:rPr>
              <a:t>/&gt;&lt;/li&gt;</a:t>
            </a:r>
            <a:endParaRPr lang="en-US" sz="2400" dirty="0">
              <a:solidFill>
                <a:srgbClr val="000000"/>
              </a:solidFill>
              <a:latin typeface="Helvetica"/>
              <a:ea typeface="Helvetica"/>
              <a:cs typeface="Helvetica"/>
            </a:endParaRPr>
          </a:p>
          <a:p>
            <a:r>
              <a:rPr lang="en-US" sz="2400" dirty="0" smtClean="0">
                <a:solidFill>
                  <a:srgbClr val="0070C2"/>
                </a:solidFill>
                <a:latin typeface="Helvetica"/>
                <a:ea typeface="Helvetica"/>
                <a:cs typeface="Helvetica"/>
              </a:rPr>
              <a:t>&lt;</a:t>
            </a:r>
            <a:r>
              <a:rPr lang="en-US" sz="2400" dirty="0">
                <a:solidFill>
                  <a:srgbClr val="0070C2"/>
                </a:solidFill>
                <a:latin typeface="Helvetica"/>
                <a:ea typeface="Helvetica"/>
                <a:cs typeface="Helvetica"/>
              </a:rPr>
              <a:t>/</a:t>
            </a:r>
            <a:r>
              <a:rPr lang="en-US" sz="2400" dirty="0" err="1">
                <a:solidFill>
                  <a:srgbClr val="0070C2"/>
                </a:solidFill>
                <a:latin typeface="Helvetica"/>
                <a:ea typeface="Helvetica"/>
                <a:cs typeface="Helvetica"/>
              </a:rPr>
              <a:t>xsl:for-each</a:t>
            </a:r>
            <a:r>
              <a:rPr lang="en-US" sz="2400" dirty="0" smtClean="0">
                <a:solidFill>
                  <a:srgbClr val="0070C2"/>
                </a:solidFill>
                <a:latin typeface="Helvetica"/>
                <a:ea typeface="Helvetica"/>
                <a:cs typeface="Helvetica"/>
              </a:rPr>
              <a:t>&gt;</a:t>
            </a:r>
          </a:p>
          <a:p>
            <a:r>
              <a:rPr lang="en-US" sz="2300" dirty="0" smtClean="0"/>
              <a:t>This </a:t>
            </a:r>
            <a:r>
              <a:rPr lang="en-US" sz="2300" dirty="0"/>
              <a:t>example is also a good example of how to use &lt;</a:t>
            </a:r>
            <a:r>
              <a:rPr lang="en-US" sz="2300" dirty="0" err="1"/>
              <a:t>xsl:for-each</a:t>
            </a:r>
            <a:r>
              <a:rPr lang="en-US" sz="2300" dirty="0"/>
              <a:t>&gt; to step through a set of nodes and process each one in turn.  Because &lt;</a:t>
            </a:r>
            <a:r>
              <a:rPr lang="en-US" sz="2300" dirty="0" err="1"/>
              <a:t>xsl:for-each</a:t>
            </a:r>
            <a:r>
              <a:rPr lang="en-US" sz="2300" dirty="0"/>
              <a:t>&gt; changes the current context, it is especially effective when used in conjunction with functions like </a:t>
            </a:r>
            <a:r>
              <a:rPr lang="en-US" sz="2300" dirty="0" err="1"/>
              <a:t>postion</a:t>
            </a:r>
            <a:r>
              <a:rPr lang="en-US" sz="2300" dirty="0"/>
              <a:t>() and last().  When you are testing the position of a node within a group of related nodes, scooping them all up in an &lt;</a:t>
            </a:r>
            <a:r>
              <a:rPr lang="en-US" sz="2300" dirty="0" err="1"/>
              <a:t>xsl:for-each</a:t>
            </a:r>
            <a:r>
              <a:rPr lang="en-US" sz="2300" dirty="0"/>
              <a:t>&gt; seems more logical, and makes it easier to maintain and read the </a:t>
            </a:r>
            <a:r>
              <a:rPr lang="en-US" sz="2300" dirty="0" err="1"/>
              <a:t>stylesheet</a:t>
            </a:r>
            <a:r>
              <a:rPr lang="en-US" sz="2300" dirty="0"/>
              <a:t>.</a:t>
            </a:r>
          </a:p>
          <a:p>
            <a:endParaRPr lang="en-US" dirty="0"/>
          </a:p>
        </p:txBody>
      </p:sp>
    </p:spTree>
    <p:extLst>
      <p:ext uri="{BB962C8B-B14F-4D97-AF65-F5344CB8AC3E}">
        <p14:creationId xmlns:p14="http://schemas.microsoft.com/office/powerpoint/2010/main" val="48868723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855004603"/>
              </p:ext>
            </p:extLst>
          </p:nvPr>
        </p:nvGraphicFramePr>
        <p:xfrm>
          <a:off x="818226" y="2004994"/>
          <a:ext cx="10698746" cy="3977739"/>
        </p:xfrm>
        <a:graphic>
          <a:graphicData uri="http://schemas.openxmlformats.org/presentationml/2006/ole">
            <mc:AlternateContent xmlns:mc="http://schemas.openxmlformats.org/markup-compatibility/2006">
              <mc:Choice xmlns:v="urn:schemas-microsoft-com:vml" Requires="v">
                <p:oleObj spid="_x0000_s3086" name="Document" r:id="rId4" imgW="5943600" imgH="2209800" progId="Word.Document.12">
                  <p:embed/>
                </p:oleObj>
              </mc:Choice>
              <mc:Fallback>
                <p:oleObj name="Document" r:id="rId4" imgW="5943600" imgH="2209800" progId="Word.Document.12">
                  <p:embed/>
                  <p:pic>
                    <p:nvPicPr>
                      <p:cNvPr id="0" name=""/>
                      <p:cNvPicPr/>
                      <p:nvPr/>
                    </p:nvPicPr>
                    <p:blipFill>
                      <a:blip r:embed="rId5"/>
                      <a:stretch>
                        <a:fillRect/>
                      </a:stretch>
                    </p:blipFill>
                    <p:spPr>
                      <a:xfrm>
                        <a:off x="818226" y="2004994"/>
                        <a:ext cx="10698746" cy="3977739"/>
                      </a:xfrm>
                      <a:prstGeom prst="rect">
                        <a:avLst/>
                      </a:prstGeom>
                    </p:spPr>
                  </p:pic>
                </p:oleObj>
              </mc:Fallback>
            </mc:AlternateContent>
          </a:graphicData>
        </a:graphic>
      </p:graphicFrame>
    </p:spTree>
    <p:extLst>
      <p:ext uri="{BB962C8B-B14F-4D97-AF65-F5344CB8AC3E}">
        <p14:creationId xmlns:p14="http://schemas.microsoft.com/office/powerpoint/2010/main" val="19395184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functions</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3998172286"/>
              </p:ext>
            </p:extLst>
          </p:nvPr>
        </p:nvGraphicFramePr>
        <p:xfrm>
          <a:off x="985324" y="1782762"/>
          <a:ext cx="9291297" cy="4883046"/>
        </p:xfrm>
        <a:graphic>
          <a:graphicData uri="http://schemas.openxmlformats.org/presentationml/2006/ole">
            <mc:AlternateContent xmlns:mc="http://schemas.openxmlformats.org/markup-compatibility/2006">
              <mc:Choice xmlns:v="urn:schemas-microsoft-com:vml" Requires="v">
                <p:oleObj spid="_x0000_s6157" name="Document" r:id="rId4" imgW="5943600" imgH="3289300" progId="Word.Document.12">
                  <p:embed/>
                </p:oleObj>
              </mc:Choice>
              <mc:Fallback>
                <p:oleObj name="Document" r:id="rId4" imgW="5943600" imgH="3289300" progId="Word.Document.12">
                  <p:embed/>
                  <p:pic>
                    <p:nvPicPr>
                      <p:cNvPr id="0" name=""/>
                      <p:cNvPicPr/>
                      <p:nvPr/>
                    </p:nvPicPr>
                    <p:blipFill>
                      <a:blip r:embed="rId5"/>
                      <a:stretch>
                        <a:fillRect/>
                      </a:stretch>
                    </p:blipFill>
                    <p:spPr>
                      <a:xfrm>
                        <a:off x="985324" y="1782762"/>
                        <a:ext cx="9291297" cy="4883046"/>
                      </a:xfrm>
                      <a:prstGeom prst="rect">
                        <a:avLst/>
                      </a:prstGeom>
                    </p:spPr>
                  </p:pic>
                </p:oleObj>
              </mc:Fallback>
            </mc:AlternateContent>
          </a:graphicData>
        </a:graphic>
      </p:graphicFrame>
    </p:spTree>
    <p:extLst>
      <p:ext uri="{BB962C8B-B14F-4D97-AF65-F5344CB8AC3E}">
        <p14:creationId xmlns:p14="http://schemas.microsoft.com/office/powerpoint/2010/main" val="406620834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Conditionality and contingency</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3076" name="Picture 4" descr="http://wwp.neu.edu/outreach/seminars/_utils/gfx/life-lessons-flowchar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806" y="2254094"/>
            <a:ext cx="4476750" cy="3914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828656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Conditionality and contingency</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1148521" y="2221412"/>
            <a:ext cx="6096000" cy="923330"/>
          </a:xfrm>
          <a:prstGeom prst="rect">
            <a:avLst/>
          </a:prstGeom>
        </p:spPr>
        <p:txBody>
          <a:bodyPr>
            <a:spAutoFit/>
          </a:bodyPr>
          <a:lstStyle/>
          <a:p>
            <a:pPr>
              <a:buFont typeface="Arial" panose="020B0604020202020204" pitchFamily="34" charset="0"/>
              <a:buChar char="•"/>
            </a:pPr>
            <a:r>
              <a:rPr lang="en-US" dirty="0">
                <a:solidFill>
                  <a:srgbClr val="202020"/>
                </a:solidFill>
                <a:latin typeface="Verdana" panose="020B0604030504040204" pitchFamily="34" charset="0"/>
              </a:rPr>
              <a:t>Almost all programming languages have </a:t>
            </a:r>
            <a:r>
              <a:rPr lang="en-US" b="1" dirty="0">
                <a:solidFill>
                  <a:srgbClr val="202020"/>
                </a:solidFill>
                <a:latin typeface="Verdana" panose="020B0604030504040204" pitchFamily="34" charset="0"/>
              </a:rPr>
              <a:t>conditional branching</a:t>
            </a:r>
            <a:r>
              <a:rPr lang="en-US" dirty="0">
                <a:solidFill>
                  <a:srgbClr val="202020"/>
                </a:solidFill>
                <a:latin typeface="Verdana" panose="020B0604030504040204" pitchFamily="34" charset="0"/>
              </a:rPr>
              <a:t> structures.</a:t>
            </a:r>
          </a:p>
          <a:p>
            <a:pPr>
              <a:buFont typeface="Arial" panose="020B0604020202020204" pitchFamily="34" charset="0"/>
              <a:buChar char="•"/>
            </a:pPr>
            <a:r>
              <a:rPr lang="en-US" dirty="0">
                <a:solidFill>
                  <a:srgbClr val="202020"/>
                </a:solidFill>
                <a:latin typeface="Verdana" panose="020B0604030504040204" pitchFamily="34" charset="0"/>
              </a:rPr>
              <a:t>XSLT has two: </a:t>
            </a:r>
            <a:r>
              <a:rPr lang="en-US" dirty="0" err="1">
                <a:solidFill>
                  <a:srgbClr val="202020"/>
                </a:solidFill>
                <a:latin typeface="Monaco"/>
              </a:rPr>
              <a:t>xsl:if</a:t>
            </a:r>
            <a:r>
              <a:rPr lang="en-US" dirty="0">
                <a:solidFill>
                  <a:srgbClr val="202020"/>
                </a:solidFill>
                <a:latin typeface="Verdana" panose="020B0604030504040204" pitchFamily="34" charset="0"/>
              </a:rPr>
              <a:t> and </a:t>
            </a:r>
            <a:r>
              <a:rPr lang="en-US" dirty="0" err="1" smtClean="0">
                <a:solidFill>
                  <a:srgbClr val="202020"/>
                </a:solidFill>
                <a:latin typeface="Monaco"/>
              </a:rPr>
              <a:t>xsl:choose</a:t>
            </a:r>
            <a:endParaRPr lang="en-US" dirty="0">
              <a:solidFill>
                <a:srgbClr val="202020"/>
              </a:solidFill>
              <a:latin typeface="Verdana" panose="020B0604030504040204" pitchFamily="34" charset="0"/>
            </a:endParaRPr>
          </a:p>
        </p:txBody>
      </p:sp>
    </p:spTree>
    <p:extLst>
      <p:ext uri="{BB962C8B-B14F-4D97-AF65-F5344CB8AC3E}">
        <p14:creationId xmlns:p14="http://schemas.microsoft.com/office/powerpoint/2010/main" val="188300779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a:t>
            </a:r>
            <a:r>
              <a:rPr lang="en-US" dirty="0" err="1"/>
              <a:t>xslt</a:t>
            </a:r>
            <a:r>
              <a:rPr lang="en-US" dirty="0"/>
              <a:t> elements</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txBox="1">
            <a:spLocks/>
          </p:cNvSpPr>
          <p:nvPr/>
        </p:nvSpPr>
        <p:spPr>
          <a:xfrm>
            <a:off x="1141731" y="2073103"/>
            <a:ext cx="9720073"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dirty="0"/>
              <a:t>Although templates can be empty, or contain nothing but strings, most </a:t>
            </a:r>
            <a:r>
              <a:rPr lang="en-US" dirty="0" smtClean="0"/>
              <a:t>will contain one or more XSLT elements (also called XSLT instructions) which describe how to select, sort, or further process nodes from the source tree. There are three XSLT elements  that do much of the heavy lifting.</a:t>
            </a:r>
            <a:endParaRPr lang="en-US" dirty="0"/>
          </a:p>
          <a:p>
            <a:pPr marL="0" indent="0">
              <a:buFont typeface="Tw Cen MT" panose="020B0602020104020603" pitchFamily="34" charset="0"/>
              <a:buNone/>
            </a:pPr>
            <a:endParaRPr lang="en-US" dirty="0"/>
          </a:p>
        </p:txBody>
      </p:sp>
    </p:spTree>
    <p:extLst>
      <p:ext uri="{BB962C8B-B14F-4D97-AF65-F5344CB8AC3E}">
        <p14:creationId xmlns:p14="http://schemas.microsoft.com/office/powerpoint/2010/main" val="348841287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&lt;</a:t>
            </a:r>
            <a:r>
              <a:rPr lang="en-US" dirty="0" err="1" smtClean="0"/>
              <a:t>xsl:if</a:t>
            </a:r>
            <a:r>
              <a:rPr lang="en-US" dirty="0" smtClean="0"/>
              <a:t>&gt;</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1" name="TextBox 10"/>
          <p:cNvSpPr txBox="1"/>
          <p:nvPr/>
        </p:nvSpPr>
        <p:spPr>
          <a:xfrm>
            <a:off x="1024128" y="1932086"/>
            <a:ext cx="8540977" cy="3477875"/>
          </a:xfrm>
          <a:prstGeom prst="rect">
            <a:avLst/>
          </a:prstGeom>
          <a:noFill/>
        </p:spPr>
        <p:txBody>
          <a:bodyPr wrap="square" rtlCol="0">
            <a:spAutoFit/>
          </a:bodyPr>
          <a:lstStyle/>
          <a:p>
            <a:r>
              <a:rPr lang="en-US" sz="2000" dirty="0"/>
              <a:t>The &lt;</a:t>
            </a:r>
            <a:r>
              <a:rPr lang="en-US" sz="2000" dirty="0" err="1"/>
              <a:t>xsl:if</a:t>
            </a:r>
            <a:r>
              <a:rPr lang="en-US" sz="2000" dirty="0"/>
              <a:t>&gt; statement is a simple construct for testing certain conditions.  It looks like this:</a:t>
            </a:r>
          </a:p>
          <a:p>
            <a:endParaRPr lang="en-US" sz="2000" dirty="0" smtClean="0"/>
          </a:p>
          <a:p>
            <a:r>
              <a:rPr lang="en-US" sz="2000" dirty="0" smtClean="0"/>
              <a:t>&lt;</a:t>
            </a:r>
            <a:r>
              <a:rPr lang="en-US" sz="2000" dirty="0" err="1"/>
              <a:t>xsl:if</a:t>
            </a:r>
            <a:r>
              <a:rPr lang="en-US" sz="2000" dirty="0"/>
              <a:t> test= “some expression”&gt;</a:t>
            </a:r>
          </a:p>
          <a:p>
            <a:r>
              <a:rPr lang="en-US" sz="2000" dirty="0"/>
              <a:t>	[further instructions]</a:t>
            </a:r>
          </a:p>
          <a:p>
            <a:r>
              <a:rPr lang="en-US" sz="2000" dirty="0"/>
              <a:t>&lt;/</a:t>
            </a:r>
            <a:r>
              <a:rPr lang="en-US" sz="2000" dirty="0" err="1"/>
              <a:t>xsl:if</a:t>
            </a:r>
            <a:r>
              <a:rPr lang="en-US" sz="2000" dirty="0"/>
              <a:t>&gt;</a:t>
            </a:r>
          </a:p>
          <a:p>
            <a:endParaRPr lang="en-US" sz="2000" dirty="0" smtClean="0"/>
          </a:p>
          <a:p>
            <a:r>
              <a:rPr lang="en-US" sz="2000" dirty="0" smtClean="0"/>
              <a:t>The </a:t>
            </a:r>
            <a:r>
              <a:rPr lang="en-US" sz="2000" dirty="0"/>
              <a:t>expression being tested is evaluated and then converted to a Boolean value. If it evaluates true, the instructions with the &lt;</a:t>
            </a:r>
            <a:r>
              <a:rPr lang="en-US" sz="2000" dirty="0" err="1"/>
              <a:t>xsl:if</a:t>
            </a:r>
            <a:r>
              <a:rPr lang="en-US" sz="2000" dirty="0"/>
              <a:t>&gt; elements will be processed; if the test is false, those instructions are ignored.  To create more complex conditional statements, XSLT provides the &lt;</a:t>
            </a:r>
            <a:r>
              <a:rPr lang="en-US" sz="2000" dirty="0" err="1"/>
              <a:t>xsl:choose</a:t>
            </a:r>
            <a:r>
              <a:rPr lang="en-US" sz="2000" dirty="0"/>
              <a:t>&gt; element.</a:t>
            </a:r>
          </a:p>
        </p:txBody>
      </p:sp>
    </p:spTree>
    <p:extLst>
      <p:ext uri="{BB962C8B-B14F-4D97-AF65-F5344CB8AC3E}">
        <p14:creationId xmlns:p14="http://schemas.microsoft.com/office/powerpoint/2010/main" val="52828466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&lt;</a:t>
            </a:r>
            <a:r>
              <a:rPr lang="en-US" dirty="0" err="1" smtClean="0"/>
              <a:t>xsl:choose</a:t>
            </a:r>
            <a:r>
              <a:rPr lang="en-US" dirty="0" smtClean="0"/>
              <a:t>&gt;</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1" name="TextBox 10"/>
          <p:cNvSpPr txBox="1"/>
          <p:nvPr/>
        </p:nvSpPr>
        <p:spPr>
          <a:xfrm>
            <a:off x="1024128" y="1838301"/>
            <a:ext cx="8540977" cy="2246769"/>
          </a:xfrm>
          <a:prstGeom prst="rect">
            <a:avLst/>
          </a:prstGeom>
          <a:noFill/>
        </p:spPr>
        <p:txBody>
          <a:bodyPr wrap="square" rtlCol="0">
            <a:spAutoFit/>
          </a:bodyPr>
          <a:lstStyle/>
          <a:p>
            <a:r>
              <a:rPr lang="en-US" sz="2000" dirty="0"/>
              <a:t>Each &lt;</a:t>
            </a:r>
            <a:r>
              <a:rPr lang="en-US" sz="2000" dirty="0" err="1"/>
              <a:t>xsl:choose</a:t>
            </a:r>
            <a:r>
              <a:rPr lang="en-US" sz="2000" dirty="0"/>
              <a:t>&gt; element contains at least one &lt;</a:t>
            </a:r>
            <a:r>
              <a:rPr lang="en-US" sz="2000" dirty="0" err="1"/>
              <a:t>xsl:</a:t>
            </a:r>
            <a:r>
              <a:rPr lang="en-US" sz="2000" dirty="0" err="1" smtClean="0"/>
              <a:t>when</a:t>
            </a:r>
            <a:r>
              <a:rPr lang="en-US" sz="2000" dirty="0"/>
              <a:t>&gt;</a:t>
            </a:r>
            <a:r>
              <a:rPr lang="en-US" sz="2000" dirty="0" smtClean="0"/>
              <a:t> </a:t>
            </a:r>
            <a:r>
              <a:rPr lang="en-US" sz="2000" dirty="0"/>
              <a:t>statement, which follows the same syntax as the &lt;</a:t>
            </a:r>
            <a:r>
              <a:rPr lang="en-US" sz="2000" dirty="0" err="1"/>
              <a:t>xsl:if</a:t>
            </a:r>
            <a:r>
              <a:rPr lang="en-US" sz="2000" dirty="0"/>
              <a:t>&gt; statements.  The processor evaluates each &lt;</a:t>
            </a:r>
            <a:r>
              <a:rPr lang="en-US" sz="2000" dirty="0" err="1"/>
              <a:t>xsl:when</a:t>
            </a:r>
            <a:r>
              <a:rPr lang="en-US" sz="2000" dirty="0"/>
              <a:t>&gt; statement in order, looking for one that evaluates to true.  As soon as a true value is found, the instructions inside that &lt;</a:t>
            </a:r>
            <a:r>
              <a:rPr lang="en-US" sz="2000" dirty="0" err="1"/>
              <a:t>xsl:when</a:t>
            </a:r>
            <a:r>
              <a:rPr lang="en-US" sz="2000" dirty="0"/>
              <a:t>&gt; statement are executed and the &lt;</a:t>
            </a:r>
            <a:r>
              <a:rPr lang="en-US" sz="2000" dirty="0" err="1"/>
              <a:t>xsl:choose</a:t>
            </a:r>
            <a:r>
              <a:rPr lang="en-US" sz="2000" dirty="0"/>
              <a:t>&gt; is not processed any further.  If none of the &lt;</a:t>
            </a:r>
            <a:r>
              <a:rPr lang="en-US" sz="2000" dirty="0" err="1"/>
              <a:t>xsl:when</a:t>
            </a:r>
            <a:r>
              <a:rPr lang="en-US" sz="2000" dirty="0"/>
              <a:t>&gt; statements are true, the &lt;</a:t>
            </a:r>
            <a:r>
              <a:rPr lang="en-US" sz="2000" dirty="0" err="1"/>
              <a:t>xsl:otherwise</a:t>
            </a:r>
            <a:r>
              <a:rPr lang="en-US" sz="2000" dirty="0"/>
              <a:t>&gt; statement will be executed if found; if not, nothing happens.</a:t>
            </a:r>
          </a:p>
        </p:txBody>
      </p:sp>
    </p:spTree>
    <p:extLst>
      <p:ext uri="{BB962C8B-B14F-4D97-AF65-F5344CB8AC3E}">
        <p14:creationId xmlns:p14="http://schemas.microsoft.com/office/powerpoint/2010/main" val="240748683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a:t>
            </a:r>
            <a:r>
              <a:rPr lang="en-US" dirty="0" err="1" smtClean="0"/>
              <a:t>Choose:Example</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937846" y="1582341"/>
            <a:ext cx="9806354" cy="3170099"/>
          </a:xfrm>
          <a:prstGeom prst="rect">
            <a:avLst/>
          </a:prstGeom>
        </p:spPr>
        <p:txBody>
          <a:bodyPr wrap="square">
            <a:spAutoFit/>
          </a:bodyPr>
          <a:lstStyle/>
          <a:p>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xsl:choose</a:t>
            </a:r>
            <a:r>
              <a:rPr lang="en-US" sz="2000" dirty="0">
                <a:solidFill>
                  <a:srgbClr val="0070C2"/>
                </a:solidFill>
                <a:latin typeface="Helvetica"/>
                <a:ea typeface="Helvetica"/>
                <a:cs typeface="Helvetica"/>
              </a:rPr>
              <a:t>&gt;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xsl:when</a:t>
            </a:r>
            <a:r>
              <a:rPr lang="en-US" sz="2000" dirty="0">
                <a:solidFill>
                  <a:srgbClr val="F9985E"/>
                </a:solidFill>
                <a:latin typeface="Helvetica"/>
                <a:ea typeface="Helvetica"/>
                <a:cs typeface="Helvetica"/>
              </a:rPr>
              <a:t> test</a:t>
            </a:r>
            <a:r>
              <a:rPr lang="en-US" sz="2000" dirty="0">
                <a:solidFill>
                  <a:srgbClr val="FF9450"/>
                </a:solidFill>
                <a:latin typeface="Helvetica"/>
                <a:ea typeface="Helvetica"/>
                <a:cs typeface="Helvetica"/>
              </a:rPr>
              <a:t>=</a:t>
            </a:r>
            <a:r>
              <a:rPr lang="en-US" sz="2000" dirty="0">
                <a:solidFill>
                  <a:srgbClr val="AB4500"/>
                </a:solidFill>
                <a:latin typeface="Helvetica"/>
                <a:ea typeface="Helvetica"/>
                <a:cs typeface="Helvetica"/>
              </a:rPr>
              <a:t>"count( //person[ not( death ) ] ) </a:t>
            </a:r>
            <a:r>
              <a:rPr lang="en-US" sz="2000" dirty="0" err="1">
                <a:solidFill>
                  <a:srgbClr val="AB4500"/>
                </a:solidFill>
                <a:latin typeface="Helvetica"/>
                <a:ea typeface="Helvetica"/>
                <a:cs typeface="Helvetica"/>
              </a:rPr>
              <a:t>lt</a:t>
            </a:r>
            <a:r>
              <a:rPr lang="en-US" sz="2000" dirty="0">
                <a:solidFill>
                  <a:srgbClr val="AB4500"/>
                </a:solidFill>
                <a:latin typeface="Helvetica"/>
                <a:ea typeface="Helvetica"/>
                <a:cs typeface="Helvetica"/>
              </a:rPr>
              <a:t> 2"</a:t>
            </a:r>
            <a:r>
              <a:rPr lang="en-US" sz="2000" dirty="0">
                <a:solidFill>
                  <a:srgbClr val="011DA7"/>
                </a:solidFill>
                <a:latin typeface="Helvetica"/>
                <a:ea typeface="Helvetica"/>
                <a:cs typeface="Helvetica"/>
              </a:rPr>
              <a:t>&gt;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11DA7"/>
                </a:solidFill>
                <a:latin typeface="Helvetica"/>
                <a:ea typeface="Helvetica"/>
                <a:cs typeface="Helvetica"/>
              </a:rPr>
              <a:t>&lt;p&gt;</a:t>
            </a:r>
            <a:r>
              <a:rPr lang="en-US" sz="2000" dirty="0">
                <a:solidFill>
                  <a:srgbClr val="000000"/>
                </a:solidFill>
                <a:latin typeface="Helvetica"/>
                <a:ea typeface="Helvetica"/>
                <a:cs typeface="Helvetica"/>
              </a:rPr>
              <a:t>Of those people,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xsl:value-of</a:t>
            </a:r>
            <a:r>
              <a:rPr lang="en-US" sz="2000" dirty="0">
                <a:solidFill>
                  <a:srgbClr val="F9985E"/>
                </a:solidFill>
                <a:latin typeface="Helvetica"/>
                <a:ea typeface="Helvetica"/>
                <a:cs typeface="Helvetica"/>
              </a:rPr>
              <a:t> select</a:t>
            </a:r>
            <a:r>
              <a:rPr lang="en-US" sz="2000" dirty="0">
                <a:solidFill>
                  <a:srgbClr val="FF9450"/>
                </a:solidFill>
                <a:latin typeface="Helvetica"/>
                <a:ea typeface="Helvetica"/>
                <a:cs typeface="Helvetica"/>
              </a:rPr>
              <a:t>=</a:t>
            </a:r>
            <a:r>
              <a:rPr lang="en-US" sz="2000" dirty="0">
                <a:solidFill>
                  <a:srgbClr val="AB4500"/>
                </a:solidFill>
                <a:latin typeface="Helvetica"/>
                <a:ea typeface="Helvetica"/>
                <a:cs typeface="Helvetica"/>
              </a:rPr>
              <a:t>"count( //person[ not( death ) ] )"</a:t>
            </a:r>
            <a:r>
              <a:rPr lang="en-US" sz="2000" dirty="0">
                <a:solidFill>
                  <a:srgbClr val="011DA7"/>
                </a:solidFill>
                <a:latin typeface="Helvetica"/>
                <a:ea typeface="Helvetica"/>
                <a:cs typeface="Helvetica"/>
              </a:rPr>
              <a:t>/&gt;</a:t>
            </a:r>
            <a:r>
              <a:rPr lang="en-US" sz="2000" dirty="0">
                <a:solidFill>
                  <a:srgbClr val="000000"/>
                </a:solidFill>
                <a:latin typeface="Helvetica"/>
                <a:ea typeface="Helvetica"/>
                <a:cs typeface="Helvetica"/>
              </a:rPr>
              <a:t> is still alive.</a:t>
            </a:r>
            <a:r>
              <a:rPr lang="en-US" sz="2000" dirty="0">
                <a:solidFill>
                  <a:srgbClr val="011DA7"/>
                </a:solidFill>
                <a:latin typeface="Helvetica"/>
                <a:ea typeface="Helvetica"/>
                <a:cs typeface="Helvetica"/>
              </a:rPr>
              <a:t>&lt;/p&gt;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xsl:when</a:t>
            </a:r>
            <a:r>
              <a:rPr lang="en-US" sz="2000" dirty="0">
                <a:solidFill>
                  <a:srgbClr val="0070C2"/>
                </a:solidFill>
                <a:latin typeface="Helvetica"/>
                <a:ea typeface="Helvetica"/>
                <a:cs typeface="Helvetica"/>
              </a:rPr>
              <a:t>&gt;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xsl:otherwise</a:t>
            </a:r>
            <a:r>
              <a:rPr lang="en-US" sz="2000" dirty="0">
                <a:solidFill>
                  <a:srgbClr val="0070C2"/>
                </a:solidFill>
                <a:latin typeface="Helvetica"/>
                <a:ea typeface="Helvetica"/>
                <a:cs typeface="Helvetica"/>
              </a:rPr>
              <a:t>&gt;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11DA7"/>
                </a:solidFill>
                <a:latin typeface="Helvetica"/>
                <a:ea typeface="Helvetica"/>
                <a:cs typeface="Helvetica"/>
              </a:rPr>
              <a:t>&lt;p&gt;</a:t>
            </a:r>
            <a:r>
              <a:rPr lang="en-US" sz="2000" dirty="0">
                <a:solidFill>
                  <a:srgbClr val="000000"/>
                </a:solidFill>
                <a:latin typeface="Helvetica"/>
                <a:ea typeface="Helvetica"/>
                <a:cs typeface="Helvetica"/>
              </a:rPr>
              <a:t>Of those people,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xsl:value-of</a:t>
            </a:r>
            <a:r>
              <a:rPr lang="en-US" sz="2000" dirty="0">
                <a:solidFill>
                  <a:srgbClr val="F9985E"/>
                </a:solidFill>
                <a:latin typeface="Helvetica"/>
                <a:ea typeface="Helvetica"/>
                <a:cs typeface="Helvetica"/>
              </a:rPr>
              <a:t> select</a:t>
            </a:r>
            <a:r>
              <a:rPr lang="en-US" sz="2000" dirty="0">
                <a:solidFill>
                  <a:srgbClr val="FF9450"/>
                </a:solidFill>
                <a:latin typeface="Helvetica"/>
                <a:ea typeface="Helvetica"/>
                <a:cs typeface="Helvetica"/>
              </a:rPr>
              <a:t>=</a:t>
            </a:r>
            <a:r>
              <a:rPr lang="en-US" sz="2000" dirty="0">
                <a:solidFill>
                  <a:srgbClr val="AB4500"/>
                </a:solidFill>
                <a:latin typeface="Helvetica"/>
                <a:ea typeface="Helvetica"/>
                <a:cs typeface="Helvetica"/>
              </a:rPr>
              <a:t>"count( //person[ not( death ) ] )"</a:t>
            </a:r>
            <a:r>
              <a:rPr lang="en-US" sz="2000" dirty="0">
                <a:solidFill>
                  <a:srgbClr val="011DA7"/>
                </a:solidFill>
                <a:latin typeface="Helvetica"/>
                <a:ea typeface="Helvetica"/>
                <a:cs typeface="Helvetica"/>
              </a:rPr>
              <a:t>/&gt;</a:t>
            </a:r>
            <a:r>
              <a:rPr lang="en-US" sz="2000" dirty="0">
                <a:solidFill>
                  <a:srgbClr val="000000"/>
                </a:solidFill>
                <a:latin typeface="Helvetica"/>
                <a:ea typeface="Helvetica"/>
                <a:cs typeface="Helvetica"/>
              </a:rPr>
              <a:t> are still alive.</a:t>
            </a:r>
            <a:r>
              <a:rPr lang="en-US" sz="2000" dirty="0">
                <a:solidFill>
                  <a:srgbClr val="011DA7"/>
                </a:solidFill>
                <a:latin typeface="Helvetica"/>
                <a:ea typeface="Helvetica"/>
                <a:cs typeface="Helvetica"/>
              </a:rPr>
              <a:t>&lt;/p&gt;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a:solidFill>
                  <a:srgbClr val="0070C2"/>
                </a:solidFill>
                <a:latin typeface="Helvetica"/>
                <a:ea typeface="Helvetica"/>
                <a:cs typeface="Helvetica"/>
              </a:rPr>
              <a:t>&lt;/</a:t>
            </a:r>
            <a:r>
              <a:rPr lang="en-US" sz="2000" dirty="0" err="1">
                <a:solidFill>
                  <a:srgbClr val="0070C2"/>
                </a:solidFill>
                <a:latin typeface="Helvetica"/>
                <a:ea typeface="Helvetica"/>
                <a:cs typeface="Helvetica"/>
              </a:rPr>
              <a:t>xsl:otherwise</a:t>
            </a:r>
            <a:r>
              <a:rPr lang="en-US" sz="2000" dirty="0">
                <a:solidFill>
                  <a:srgbClr val="0070C2"/>
                </a:solidFill>
                <a:latin typeface="Helvetica"/>
                <a:ea typeface="Helvetica"/>
                <a:cs typeface="Helvetica"/>
              </a:rPr>
              <a:t>&gt;</a:t>
            </a:r>
            <a:endParaRPr lang="en-US" sz="2000" dirty="0">
              <a:solidFill>
                <a:srgbClr val="000000"/>
              </a:solidFill>
              <a:latin typeface="Helvetica"/>
              <a:ea typeface="Helvetica"/>
              <a:cs typeface="Helvetica"/>
            </a:endParaRPr>
          </a:p>
          <a:p>
            <a:r>
              <a:rPr lang="en-US" sz="2000" dirty="0">
                <a:solidFill>
                  <a:srgbClr val="000000"/>
                </a:solidFill>
                <a:latin typeface="Helvetica"/>
                <a:ea typeface="Helvetica"/>
                <a:cs typeface="Helvetica"/>
              </a:rPr>
              <a:t>   </a:t>
            </a:r>
            <a:r>
              <a:rPr lang="en-US" sz="2000" dirty="0" smtClean="0">
                <a:solidFill>
                  <a:srgbClr val="0070C2"/>
                </a:solidFill>
                <a:latin typeface="Helvetica"/>
                <a:ea typeface="Helvetica"/>
                <a:cs typeface="Helvetica"/>
              </a:rPr>
              <a:t>&lt;</a:t>
            </a:r>
            <a:r>
              <a:rPr lang="en-US" sz="2000" dirty="0">
                <a:solidFill>
                  <a:srgbClr val="0070C2"/>
                </a:solidFill>
                <a:latin typeface="Helvetica"/>
                <a:ea typeface="Helvetica"/>
                <a:cs typeface="Helvetica"/>
              </a:rPr>
              <a:t>/</a:t>
            </a:r>
            <a:r>
              <a:rPr lang="en-US" sz="2000" dirty="0" err="1">
                <a:solidFill>
                  <a:srgbClr val="0070C2"/>
                </a:solidFill>
                <a:latin typeface="Helvetica"/>
                <a:ea typeface="Helvetica"/>
                <a:cs typeface="Helvetica"/>
              </a:rPr>
              <a:t>xsl:choose</a:t>
            </a:r>
            <a:r>
              <a:rPr lang="en-US" sz="2000" dirty="0">
                <a:solidFill>
                  <a:srgbClr val="0070C2"/>
                </a:solidFill>
                <a:latin typeface="Helvetica"/>
                <a:ea typeface="Helvetica"/>
                <a:cs typeface="Helvetica"/>
              </a:rPr>
              <a:t>&gt;</a:t>
            </a:r>
            <a:r>
              <a:rPr lang="en-US" sz="2000" dirty="0">
                <a:solidFill>
                  <a:srgbClr val="000000"/>
                </a:solidFill>
                <a:latin typeface="Helvetica"/>
                <a:ea typeface="Helvetica"/>
                <a:cs typeface="Helvetica"/>
              </a:rPr>
              <a:t> </a:t>
            </a:r>
            <a:endParaRPr lang="en-US" sz="2000" dirty="0"/>
          </a:p>
        </p:txBody>
      </p:sp>
    </p:spTree>
    <p:extLst>
      <p:ext uri="{BB962C8B-B14F-4D97-AF65-F5344CB8AC3E}">
        <p14:creationId xmlns:p14="http://schemas.microsoft.com/office/powerpoint/2010/main" val="203219936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variables</a:t>
            </a:r>
            <a:endParaRPr lang="en-US" dirty="0"/>
          </a:p>
        </p:txBody>
      </p:sp>
      <p:sp>
        <p:nvSpPr>
          <p:cNvPr id="6" name="Rectangle 2"/>
          <p:cNvSpPr>
            <a:spLocks noGrp="1" noChangeArrowheads="1"/>
          </p:cNvSpPr>
          <p:nvPr>
            <p:ph idx="1"/>
          </p:nvPr>
        </p:nvSpPr>
        <p:spPr bwMode="auto">
          <a:xfrm>
            <a:off x="1141098" y="1690582"/>
            <a:ext cx="7564788" cy="31085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202020"/>
                </a:solidFill>
                <a:effectLst/>
                <a:latin typeface="Arial Narrow" panose="020B0606020202030204" pitchFamily="34" charset="0"/>
              </a:rPr>
              <a:t>useful</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202020"/>
                </a:solidFill>
                <a:effectLst/>
                <a:latin typeface="Arial Narrow" panose="020B0606020202030204" pitchFamily="34" charset="0"/>
              </a:rPr>
              <a:t>shorthand reference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1" i="0" u="none" strike="noStrike" cap="none" normalizeH="0" baseline="0" dirty="0" smtClean="0">
              <a:ln>
                <a:noFill/>
              </a:ln>
              <a:solidFill>
                <a:srgbClr val="202020"/>
              </a:solidFill>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202020"/>
                </a:solidFill>
                <a:effectLst/>
                <a:latin typeface="Arial Narrow" panose="020B0606020202030204" pitchFamily="34" charset="0"/>
              </a:rPr>
              <a:t>to set</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202020"/>
                </a:solidFill>
                <a:effectLst/>
                <a:latin typeface="Arial Narrow" panose="020B0606020202030204" pitchFamily="34" charset="0"/>
                <a:cs typeface="Courier New" panose="02070309020205020404" pitchFamily="49" charset="0"/>
              </a:rPr>
              <a:t>&lt;</a:t>
            </a:r>
            <a:r>
              <a:rPr kumimoji="0" lang="en-US" altLang="en-US" sz="2000" b="0" i="0" u="none" strike="noStrike" cap="none" normalizeH="0" baseline="0" dirty="0" err="1" smtClean="0">
                <a:ln>
                  <a:noFill/>
                </a:ln>
                <a:solidFill>
                  <a:srgbClr val="202020"/>
                </a:solidFill>
                <a:effectLst/>
                <a:latin typeface="Arial Narrow" panose="020B0606020202030204" pitchFamily="34" charset="0"/>
                <a:cs typeface="Courier New" panose="02070309020205020404" pitchFamily="49" charset="0"/>
              </a:rPr>
              <a:t>xsl:variable</a:t>
            </a:r>
            <a:r>
              <a:rPr kumimoji="0" lang="en-US" altLang="en-US" sz="2000" b="0" i="0" u="none" strike="noStrike" cap="none" normalizeH="0" baseline="0" dirty="0" smtClean="0">
                <a:ln>
                  <a:noFill/>
                </a:ln>
                <a:solidFill>
                  <a:srgbClr val="202020"/>
                </a:solidFill>
                <a:effectLst/>
                <a:latin typeface="Arial Narrow" panose="020B0606020202030204" pitchFamily="34" charset="0"/>
                <a:cs typeface="Courier New" panose="02070309020205020404" pitchFamily="49" charset="0"/>
              </a:rPr>
              <a:t> name="</a:t>
            </a:r>
            <a:r>
              <a:rPr kumimoji="0" lang="en-US" altLang="en-US" sz="2000" b="1" i="0" u="none" strike="noStrike" cap="none" normalizeH="0" baseline="0" dirty="0" smtClean="0">
                <a:ln>
                  <a:noFill/>
                </a:ln>
                <a:solidFill>
                  <a:srgbClr val="000000"/>
                </a:solidFill>
                <a:effectLst/>
                <a:latin typeface="Arial Narrow" panose="020B0606020202030204" pitchFamily="34" charset="0"/>
                <a:cs typeface="Courier New" panose="02070309020205020404" pitchFamily="49" charset="0"/>
              </a:rPr>
              <a:t>whatever</a:t>
            </a:r>
            <a:r>
              <a:rPr kumimoji="0" lang="en-US" altLang="en-US" sz="2000" b="0" i="0" u="none" strike="noStrike" cap="none" normalizeH="0" baseline="0" dirty="0" smtClean="0">
                <a:ln>
                  <a:noFill/>
                </a:ln>
                <a:solidFill>
                  <a:srgbClr val="202020"/>
                </a:solidFill>
                <a:effectLst/>
                <a:latin typeface="Arial Narrow" panose="020B0606020202030204" pitchFamily="34" charset="0"/>
                <a:cs typeface="Courier New" panose="02070309020205020404" pitchFamily="49" charset="0"/>
              </a:rPr>
              <a:t>" select="</a:t>
            </a:r>
            <a:r>
              <a:rPr kumimoji="0" lang="en-US" altLang="en-US" sz="2000" b="1" i="0" u="none" strike="noStrike" cap="none" normalizeH="0" baseline="0" dirty="0" smtClean="0">
                <a:ln>
                  <a:noFill/>
                </a:ln>
                <a:solidFill>
                  <a:srgbClr val="000000"/>
                </a:solidFill>
                <a:effectLst/>
                <a:latin typeface="Arial Narrow" panose="020B0606020202030204" pitchFamily="34" charset="0"/>
                <a:cs typeface="Courier New" panose="02070309020205020404" pitchFamily="49" charset="0"/>
              </a:rPr>
              <a:t>XPath</a:t>
            </a:r>
            <a:r>
              <a:rPr kumimoji="0" lang="en-US" altLang="en-US" sz="2000" b="0" i="0" u="none" strike="noStrike" cap="none" normalizeH="0" baseline="0" dirty="0" smtClean="0">
                <a:ln>
                  <a:noFill/>
                </a:ln>
                <a:solidFill>
                  <a:srgbClr val="202020"/>
                </a:solidFill>
                <a:effectLst/>
                <a:latin typeface="Arial Narrow" panose="020B0606020202030204" pitchFamily="34" charset="0"/>
                <a:cs typeface="Courier New" panose="02070309020205020404" pitchFamily="49" charset="0"/>
              </a:rPr>
              <a:t>"/&gt;</a:t>
            </a:r>
            <a:endParaRPr kumimoji="0" lang="en-US" altLang="en-US" sz="2000" b="0" i="0" u="none" strike="noStrike" cap="none" normalizeH="0" baseline="0" dirty="0" smtClean="0">
              <a:ln>
                <a:noFill/>
              </a:ln>
              <a:solidFill>
                <a:srgbClr val="202020"/>
              </a:solidFill>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1" i="0" u="none" strike="noStrike" cap="none" normalizeH="0" baseline="0" dirty="0" smtClean="0">
              <a:ln>
                <a:noFill/>
              </a:ln>
              <a:solidFill>
                <a:srgbClr val="202020"/>
              </a:solidFill>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202020"/>
                </a:solidFill>
                <a:effectLst/>
                <a:latin typeface="Arial Narrow" panose="020B0606020202030204" pitchFamily="34" charset="0"/>
              </a:rPr>
              <a:t>to reference</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202020"/>
                </a:solidFill>
                <a:effectLst/>
                <a:latin typeface="Arial Narrow" panose="020B0606020202030204" pitchFamily="34" charset="0"/>
                <a:cs typeface="Courier New" panose="02070309020205020404" pitchFamily="49" charset="0"/>
              </a:rPr>
              <a:t>$whatever</a:t>
            </a:r>
            <a:r>
              <a:rPr kumimoji="0" lang="en-US" altLang="en-US" sz="2000" b="0" i="0" u="none" strike="noStrike" cap="none" normalizeH="0" baseline="0" dirty="0" smtClean="0">
                <a:ln>
                  <a:noFill/>
                </a:ln>
                <a:solidFill>
                  <a:srgbClr val="202020"/>
                </a:solidFill>
                <a:effectLst/>
                <a:latin typeface="Arial Narrow" panose="020B0606020202030204" pitchFamily="34" charset="0"/>
              </a:rPr>
              <a:t> (in an XPath, e.g. in a select)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4635028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a:t>
            </a:r>
            <a:r>
              <a:rPr lang="en-US" dirty="0" err="1" smtClean="0"/>
              <a:t>variables:Example</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937846" y="1582341"/>
            <a:ext cx="7620000" cy="4062651"/>
          </a:xfrm>
          <a:prstGeom prst="rect">
            <a:avLst/>
          </a:prstGeom>
        </p:spPr>
        <p:txBody>
          <a:bodyPr wrap="square">
            <a:spAutoFit/>
          </a:bodyPr>
          <a:lstStyle/>
          <a:p>
            <a:r>
              <a:rPr lang="en-US" sz="1600" dirty="0">
                <a:solidFill>
                  <a:srgbClr val="005AB4"/>
                </a:solidFill>
              </a:rPr>
              <a:t>&lt;</a:t>
            </a:r>
            <a:r>
              <a:rPr lang="en-US" sz="1600" dirty="0" err="1">
                <a:solidFill>
                  <a:srgbClr val="005AB4"/>
                </a:solidFill>
              </a:rPr>
              <a:t>xsl:stylesheet</a:t>
            </a:r>
            <a:r>
              <a:rPr lang="en-US" sz="1600" dirty="0">
                <a:solidFill>
                  <a:srgbClr val="F5844C"/>
                </a:solidFill>
              </a:rPr>
              <a:t> version</a:t>
            </a:r>
            <a:r>
              <a:rPr lang="en-US" sz="1600" dirty="0">
                <a:solidFill>
                  <a:srgbClr val="FF8040"/>
                </a:solidFill>
              </a:rPr>
              <a:t>=</a:t>
            </a:r>
            <a:r>
              <a:rPr lang="en-US" sz="1600" dirty="0">
                <a:solidFill>
                  <a:srgbClr val="993300"/>
                </a:solidFill>
              </a:rPr>
              <a:t>"2.0"</a:t>
            </a:r>
            <a:r>
              <a:rPr lang="en-US" sz="1600" dirty="0">
                <a:solidFill>
                  <a:srgbClr val="F5844C"/>
                </a:solidFill>
              </a:rPr>
              <a:t> </a:t>
            </a:r>
            <a:r>
              <a:rPr lang="en-US" sz="1600" dirty="0" err="1">
                <a:solidFill>
                  <a:srgbClr val="0099CC"/>
                </a:solidFill>
              </a:rPr>
              <a:t>xmlns:xsl</a:t>
            </a:r>
            <a:r>
              <a:rPr lang="en-US" sz="1600" dirty="0">
                <a:solidFill>
                  <a:srgbClr val="FF8040"/>
                </a:solidFill>
              </a:rPr>
              <a:t>=</a:t>
            </a:r>
            <a:r>
              <a:rPr lang="en-US" sz="1600" dirty="0">
                <a:solidFill>
                  <a:srgbClr val="993300"/>
                </a:solidFill>
              </a:rPr>
              <a:t>"http://www.w3.org/1999/XSL/Transform"</a:t>
            </a:r>
            <a:r>
              <a:rPr lang="en-US" sz="1600" dirty="0">
                <a:solidFill>
                  <a:srgbClr val="000000"/>
                </a:solidFill>
              </a:rPr>
              <a:t/>
            </a:r>
            <a:br>
              <a:rPr lang="en-US" sz="1600" dirty="0">
                <a:solidFill>
                  <a:srgbClr val="000000"/>
                </a:solidFill>
              </a:rPr>
            </a:br>
            <a:r>
              <a:rPr lang="en-US" sz="1600" dirty="0">
                <a:solidFill>
                  <a:srgbClr val="F5844C"/>
                </a:solidFill>
              </a:rPr>
              <a:t>    </a:t>
            </a:r>
            <a:r>
              <a:rPr lang="en-US" sz="1600" dirty="0" err="1">
                <a:solidFill>
                  <a:srgbClr val="0099CC"/>
                </a:solidFill>
              </a:rPr>
              <a:t>xmlns:tei</a:t>
            </a:r>
            <a:r>
              <a:rPr lang="en-US" sz="1600" dirty="0">
                <a:solidFill>
                  <a:srgbClr val="FF8040"/>
                </a:solidFill>
              </a:rPr>
              <a:t>=</a:t>
            </a:r>
            <a:r>
              <a:rPr lang="en-US" sz="1600" dirty="0">
                <a:solidFill>
                  <a:srgbClr val="993300"/>
                </a:solidFill>
              </a:rPr>
              <a:t>"http://www.tei-c.org/ns/1.0"</a:t>
            </a:r>
            <a:r>
              <a:rPr lang="en-US" sz="1600" dirty="0">
                <a:solidFill>
                  <a:srgbClr val="F5844C"/>
                </a:solidFill>
              </a:rPr>
              <a:t> </a:t>
            </a:r>
            <a:r>
              <a:rPr lang="en-US" sz="1600" dirty="0" err="1">
                <a:solidFill>
                  <a:srgbClr val="0099CC"/>
                </a:solidFill>
              </a:rPr>
              <a:t>xmlns:xhtml</a:t>
            </a:r>
            <a:r>
              <a:rPr lang="en-US" sz="1600" dirty="0">
                <a:solidFill>
                  <a:srgbClr val="FF8040"/>
                </a:solidFill>
              </a:rPr>
              <a:t>=</a:t>
            </a:r>
            <a:r>
              <a:rPr lang="en-US" sz="1600" dirty="0">
                <a:solidFill>
                  <a:srgbClr val="993300"/>
                </a:solidFill>
              </a:rPr>
              <a:t>"http://www.w3.org/1999/xhtml"</a:t>
            </a:r>
            <a:r>
              <a:rPr lang="en-US" sz="1600" dirty="0">
                <a:solidFill>
                  <a:srgbClr val="000000"/>
                </a:solidFill>
              </a:rPr>
              <a:t/>
            </a:r>
            <a:br>
              <a:rPr lang="en-US" sz="1600" dirty="0">
                <a:solidFill>
                  <a:srgbClr val="000000"/>
                </a:solidFill>
              </a:rPr>
            </a:br>
            <a:r>
              <a:rPr lang="en-US" sz="1600" dirty="0">
                <a:solidFill>
                  <a:srgbClr val="F5844C"/>
                </a:solidFill>
              </a:rPr>
              <a:t>    </a:t>
            </a:r>
            <a:r>
              <a:rPr lang="en-US" sz="1600" dirty="0" err="1">
                <a:solidFill>
                  <a:srgbClr val="F5844C"/>
                </a:solidFill>
              </a:rPr>
              <a:t>xmlns</a:t>
            </a:r>
            <a:r>
              <a:rPr lang="en-US" sz="1600" dirty="0">
                <a:solidFill>
                  <a:srgbClr val="FF8040"/>
                </a:solidFill>
              </a:rPr>
              <a:t>=</a:t>
            </a:r>
            <a:r>
              <a:rPr lang="en-US" sz="1600" dirty="0">
                <a:solidFill>
                  <a:srgbClr val="993300"/>
                </a:solidFill>
              </a:rPr>
              <a:t>"http://www.w3.org/1999/xhtml"</a:t>
            </a:r>
            <a:r>
              <a:rPr lang="en-US" sz="1600" dirty="0">
                <a:solidFill>
                  <a:srgbClr val="F5844C"/>
                </a:solidFill>
              </a:rPr>
              <a:t> </a:t>
            </a:r>
            <a:r>
              <a:rPr lang="en-US" sz="1600" dirty="0" err="1">
                <a:solidFill>
                  <a:srgbClr val="F5844C"/>
                </a:solidFill>
              </a:rPr>
              <a:t>xpath</a:t>
            </a:r>
            <a:r>
              <a:rPr lang="en-US" sz="1600" dirty="0">
                <a:solidFill>
                  <a:srgbClr val="F5844C"/>
                </a:solidFill>
              </a:rPr>
              <a:t>-default-namespace</a:t>
            </a:r>
            <a:r>
              <a:rPr lang="en-US" sz="1600" dirty="0">
                <a:solidFill>
                  <a:srgbClr val="FF8040"/>
                </a:solidFill>
              </a:rPr>
              <a:t>=</a:t>
            </a:r>
            <a:r>
              <a:rPr lang="en-US" sz="1600" dirty="0">
                <a:solidFill>
                  <a:srgbClr val="993300"/>
                </a:solidFill>
              </a:rPr>
              <a:t>"http://www.tei-c.org/ns/1.0"</a:t>
            </a:r>
            <a:r>
              <a:rPr lang="en-US" sz="1600" dirty="0">
                <a:solidFill>
                  <a:srgbClr val="000096"/>
                </a:solidFill>
              </a:rPr>
              <a:t>&gt;</a:t>
            </a:r>
            <a:r>
              <a:rPr lang="en-US" sz="1600" dirty="0">
                <a:solidFill>
                  <a:srgbClr val="000000"/>
                </a:solidFill>
              </a:rPr>
              <a:t/>
            </a:r>
            <a:br>
              <a:rPr lang="en-US" sz="1600" dirty="0">
                <a:solidFill>
                  <a:srgbClr val="000000"/>
                </a:solidFill>
              </a:rPr>
            </a:br>
            <a:r>
              <a:rPr lang="en-US" sz="1600" dirty="0">
                <a:solidFill>
                  <a:srgbClr val="000000"/>
                </a:solidFill>
              </a:rPr>
              <a:t/>
            </a:r>
            <a:br>
              <a:rPr lang="en-US" sz="1600" dirty="0">
                <a:solidFill>
                  <a:srgbClr val="000000"/>
                </a:solidFill>
              </a:rPr>
            </a:br>
            <a:r>
              <a:rPr lang="en-US" sz="1600" dirty="0" smtClean="0">
                <a:solidFill>
                  <a:srgbClr val="005AB4"/>
                </a:solidFill>
              </a:rPr>
              <a:t>&lt;</a:t>
            </a:r>
            <a:r>
              <a:rPr lang="en-US" sz="1600" dirty="0" err="1">
                <a:solidFill>
                  <a:srgbClr val="005AB4"/>
                </a:solidFill>
              </a:rPr>
              <a:t>xsl:output</a:t>
            </a:r>
            <a:r>
              <a:rPr lang="en-US" sz="1600" dirty="0">
                <a:solidFill>
                  <a:srgbClr val="F5844C"/>
                </a:solidFill>
              </a:rPr>
              <a:t> method</a:t>
            </a:r>
            <a:r>
              <a:rPr lang="en-US" sz="1600" dirty="0">
                <a:solidFill>
                  <a:srgbClr val="FF8040"/>
                </a:solidFill>
              </a:rPr>
              <a:t>=</a:t>
            </a:r>
            <a:r>
              <a:rPr lang="en-US" sz="1600" dirty="0">
                <a:solidFill>
                  <a:srgbClr val="993300"/>
                </a:solidFill>
              </a:rPr>
              <a:t>"</a:t>
            </a:r>
            <a:r>
              <a:rPr lang="en-US" sz="1600" dirty="0" err="1">
                <a:solidFill>
                  <a:srgbClr val="993300"/>
                </a:solidFill>
              </a:rPr>
              <a:t>xhtml</a:t>
            </a:r>
            <a:r>
              <a:rPr lang="en-US" sz="1600" dirty="0">
                <a:solidFill>
                  <a:srgbClr val="993300"/>
                </a:solidFill>
              </a:rPr>
              <a:t>"</a:t>
            </a:r>
            <a:r>
              <a:rPr lang="en-US" sz="1600" dirty="0">
                <a:solidFill>
                  <a:srgbClr val="F5844C"/>
                </a:solidFill>
              </a:rPr>
              <a:t> </a:t>
            </a:r>
            <a:r>
              <a:rPr lang="en-US" sz="1600" dirty="0" err="1">
                <a:solidFill>
                  <a:srgbClr val="F5844C"/>
                </a:solidFill>
              </a:rPr>
              <a:t>doctype</a:t>
            </a:r>
            <a:r>
              <a:rPr lang="en-US" sz="1600" dirty="0">
                <a:solidFill>
                  <a:srgbClr val="F5844C"/>
                </a:solidFill>
              </a:rPr>
              <a:t>-public</a:t>
            </a:r>
            <a:r>
              <a:rPr lang="en-US" sz="1600" dirty="0">
                <a:solidFill>
                  <a:srgbClr val="FF8040"/>
                </a:solidFill>
              </a:rPr>
              <a:t>=</a:t>
            </a:r>
            <a:r>
              <a:rPr lang="en-US" sz="1600" dirty="0">
                <a:solidFill>
                  <a:srgbClr val="993300"/>
                </a:solidFill>
              </a:rPr>
              <a:t>"-//W3C/DTD XHTML 1.0 STRICT//EN"</a:t>
            </a:r>
            <a:r>
              <a:rPr lang="en-US" sz="1600" dirty="0">
                <a:solidFill>
                  <a:srgbClr val="000000"/>
                </a:solidFill>
              </a:rPr>
              <a:t/>
            </a:r>
            <a:br>
              <a:rPr lang="en-US" sz="1600" dirty="0">
                <a:solidFill>
                  <a:srgbClr val="000000"/>
                </a:solidFill>
              </a:rPr>
            </a:br>
            <a:r>
              <a:rPr lang="en-US" sz="1600" dirty="0">
                <a:solidFill>
                  <a:srgbClr val="F5844C"/>
                </a:solidFill>
              </a:rPr>
              <a:t>        </a:t>
            </a:r>
            <a:r>
              <a:rPr lang="en-US" sz="1600" dirty="0" err="1">
                <a:solidFill>
                  <a:srgbClr val="F5844C"/>
                </a:solidFill>
              </a:rPr>
              <a:t>doctype</a:t>
            </a:r>
            <a:r>
              <a:rPr lang="en-US" sz="1600" dirty="0">
                <a:solidFill>
                  <a:srgbClr val="F5844C"/>
                </a:solidFill>
              </a:rPr>
              <a:t>-system</a:t>
            </a:r>
            <a:r>
              <a:rPr lang="en-US" sz="1600" dirty="0">
                <a:solidFill>
                  <a:srgbClr val="FF8040"/>
                </a:solidFill>
              </a:rPr>
              <a:t>=</a:t>
            </a:r>
            <a:r>
              <a:rPr lang="en-US" sz="1600" dirty="0">
                <a:solidFill>
                  <a:srgbClr val="993300"/>
                </a:solidFill>
              </a:rPr>
              <a:t>"http://www.w3.org/TR/xhtml1/DTD/xhtml1-strict.dtd"</a:t>
            </a:r>
            <a:r>
              <a:rPr lang="en-US" sz="1600" dirty="0">
                <a:solidFill>
                  <a:srgbClr val="F5844C"/>
                </a:solidFill>
              </a:rPr>
              <a:t> encoding</a:t>
            </a:r>
            <a:r>
              <a:rPr lang="en-US" sz="1600" dirty="0">
                <a:solidFill>
                  <a:srgbClr val="FF8040"/>
                </a:solidFill>
              </a:rPr>
              <a:t>=</a:t>
            </a:r>
            <a:r>
              <a:rPr lang="en-US" sz="1600" dirty="0">
                <a:solidFill>
                  <a:srgbClr val="993300"/>
                </a:solidFill>
              </a:rPr>
              <a:t>"UTF-8"</a:t>
            </a:r>
            <a:r>
              <a:rPr lang="en-US" sz="1600" dirty="0">
                <a:solidFill>
                  <a:srgbClr val="000000"/>
                </a:solidFill>
              </a:rPr>
              <a:t/>
            </a:r>
            <a:br>
              <a:rPr lang="en-US" sz="1600" dirty="0">
                <a:solidFill>
                  <a:srgbClr val="000000"/>
                </a:solidFill>
              </a:rPr>
            </a:br>
            <a:r>
              <a:rPr lang="en-US" sz="1600" dirty="0">
                <a:solidFill>
                  <a:srgbClr val="F5844C"/>
                </a:solidFill>
              </a:rPr>
              <a:t>        indent</a:t>
            </a:r>
            <a:r>
              <a:rPr lang="en-US" sz="1600" dirty="0">
                <a:solidFill>
                  <a:srgbClr val="FF8040"/>
                </a:solidFill>
              </a:rPr>
              <a:t>=</a:t>
            </a:r>
            <a:r>
              <a:rPr lang="en-US" sz="1600" dirty="0">
                <a:solidFill>
                  <a:srgbClr val="993300"/>
                </a:solidFill>
              </a:rPr>
              <a:t>"yes</a:t>
            </a:r>
            <a:r>
              <a:rPr lang="en-US" sz="1600" dirty="0" smtClean="0">
                <a:solidFill>
                  <a:srgbClr val="993300"/>
                </a:solidFill>
              </a:rPr>
              <a:t>"</a:t>
            </a:r>
            <a:r>
              <a:rPr lang="en-US" sz="1600" dirty="0" smtClean="0">
                <a:solidFill>
                  <a:srgbClr val="000096"/>
                </a:solidFill>
              </a:rPr>
              <a:t>/&gt;</a:t>
            </a:r>
          </a:p>
          <a:p>
            <a:pPr lvl="0"/>
            <a:endParaRPr lang="en-US" sz="1600" dirty="0" smtClean="0">
              <a:solidFill>
                <a:srgbClr val="005AB4"/>
              </a:solidFill>
            </a:endParaRPr>
          </a:p>
          <a:p>
            <a:pPr lvl="0"/>
            <a:r>
              <a:rPr lang="en-US" sz="1600" dirty="0">
                <a:solidFill>
                  <a:srgbClr val="000000"/>
                </a:solidFill>
              </a:rPr>
              <a:t> </a:t>
            </a:r>
            <a:r>
              <a:rPr lang="en-US" sz="1600" dirty="0">
                <a:solidFill>
                  <a:srgbClr val="006400"/>
                </a:solidFill>
              </a:rPr>
              <a:t>&lt;!-- Variables for counting </a:t>
            </a:r>
            <a:r>
              <a:rPr lang="en-US" sz="1600" dirty="0" smtClean="0">
                <a:solidFill>
                  <a:srgbClr val="006400"/>
                </a:solidFill>
              </a:rPr>
              <a:t>--&gt;</a:t>
            </a:r>
          </a:p>
          <a:p>
            <a:pPr lvl="0"/>
            <a:endParaRPr lang="en-US" sz="1600" dirty="0">
              <a:solidFill>
                <a:srgbClr val="005AB4"/>
              </a:solidFill>
            </a:endParaRPr>
          </a:p>
          <a:p>
            <a:pPr lvl="0"/>
            <a:r>
              <a:rPr lang="en-US" sz="1600" dirty="0" smtClean="0">
                <a:solidFill>
                  <a:srgbClr val="005AB4"/>
                </a:solidFill>
              </a:rPr>
              <a:t>&lt;</a:t>
            </a:r>
            <a:r>
              <a:rPr lang="en-US" sz="1600" dirty="0" err="1">
                <a:solidFill>
                  <a:srgbClr val="005AB4"/>
                </a:solidFill>
              </a:rPr>
              <a:t>xsl:variable</a:t>
            </a:r>
            <a:r>
              <a:rPr lang="en-US" sz="1600" dirty="0">
                <a:solidFill>
                  <a:srgbClr val="F5844C"/>
                </a:solidFill>
              </a:rPr>
              <a:t> name</a:t>
            </a:r>
            <a:r>
              <a:rPr lang="en-US" sz="1600" dirty="0">
                <a:solidFill>
                  <a:srgbClr val="FF8040"/>
                </a:solidFill>
              </a:rPr>
              <a:t>=</a:t>
            </a:r>
            <a:r>
              <a:rPr lang="en-US" sz="1600" dirty="0">
                <a:solidFill>
                  <a:srgbClr val="993300"/>
                </a:solidFill>
              </a:rPr>
              <a:t>"</a:t>
            </a:r>
            <a:r>
              <a:rPr lang="en-US" sz="1600" dirty="0" err="1">
                <a:solidFill>
                  <a:srgbClr val="993300"/>
                </a:solidFill>
              </a:rPr>
              <a:t>supplied_undefined</a:t>
            </a:r>
            <a:r>
              <a:rPr lang="en-US" sz="1600" dirty="0">
                <a:solidFill>
                  <a:srgbClr val="993300"/>
                </a:solidFill>
              </a:rPr>
              <a:t>"</a:t>
            </a:r>
            <a:r>
              <a:rPr lang="en-US" sz="1600" dirty="0">
                <a:solidFill>
                  <a:srgbClr val="F5844C"/>
                </a:solidFill>
              </a:rPr>
              <a:t> select</a:t>
            </a:r>
            <a:r>
              <a:rPr lang="en-US" sz="1600" dirty="0">
                <a:solidFill>
                  <a:srgbClr val="FF8040"/>
                </a:solidFill>
              </a:rPr>
              <a:t>=</a:t>
            </a:r>
            <a:r>
              <a:rPr lang="en-US" sz="1600" dirty="0">
                <a:solidFill>
                  <a:srgbClr val="993300"/>
                </a:solidFill>
              </a:rPr>
              <a:t>"count(//supplied[@reason='undefined'])"</a:t>
            </a:r>
            <a:r>
              <a:rPr lang="en-US" sz="1600" dirty="0">
                <a:solidFill>
                  <a:srgbClr val="000096"/>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xsl:variable</a:t>
            </a:r>
            <a:r>
              <a:rPr lang="en-US" sz="1600" dirty="0">
                <a:solidFill>
                  <a:srgbClr val="F5844C"/>
                </a:solidFill>
              </a:rPr>
              <a:t> name</a:t>
            </a:r>
            <a:r>
              <a:rPr lang="en-US" sz="1600" dirty="0">
                <a:solidFill>
                  <a:srgbClr val="FF8040"/>
                </a:solidFill>
              </a:rPr>
              <a:t>=</a:t>
            </a:r>
            <a:r>
              <a:rPr lang="en-US" sz="1600" dirty="0">
                <a:solidFill>
                  <a:srgbClr val="993300"/>
                </a:solidFill>
              </a:rPr>
              <a:t>"</a:t>
            </a:r>
            <a:r>
              <a:rPr lang="en-US" sz="1600" dirty="0" err="1">
                <a:solidFill>
                  <a:srgbClr val="993300"/>
                </a:solidFill>
              </a:rPr>
              <a:t>supplied_lost</a:t>
            </a:r>
            <a:r>
              <a:rPr lang="en-US" sz="1600" dirty="0">
                <a:solidFill>
                  <a:srgbClr val="993300"/>
                </a:solidFill>
              </a:rPr>
              <a:t>"</a:t>
            </a:r>
            <a:r>
              <a:rPr lang="en-US" sz="1600" dirty="0">
                <a:solidFill>
                  <a:srgbClr val="F5844C"/>
                </a:solidFill>
              </a:rPr>
              <a:t> select</a:t>
            </a:r>
            <a:r>
              <a:rPr lang="en-US" sz="1600" dirty="0">
                <a:solidFill>
                  <a:srgbClr val="FF8040"/>
                </a:solidFill>
              </a:rPr>
              <a:t>=</a:t>
            </a:r>
            <a:r>
              <a:rPr lang="en-US" sz="1600" dirty="0">
                <a:solidFill>
                  <a:srgbClr val="993300"/>
                </a:solidFill>
              </a:rPr>
              <a:t>"count(//supplied[@reason='lost'])"</a:t>
            </a:r>
            <a:r>
              <a:rPr lang="en-US" sz="1600" dirty="0">
                <a:solidFill>
                  <a:srgbClr val="000096"/>
                </a:solidFill>
              </a:rPr>
              <a:t>/&gt;</a:t>
            </a:r>
            <a:endParaRPr lang="en-US" altLang="en-US" sz="1600" dirty="0">
              <a:latin typeface="Arial" panose="020B0604020202020204" pitchFamily="34" charset="0"/>
            </a:endParaRPr>
          </a:p>
          <a:p>
            <a:endParaRPr lang="en-US" dirty="0"/>
          </a:p>
        </p:txBody>
      </p:sp>
      <p:cxnSp>
        <p:nvCxnSpPr>
          <p:cNvPr id="5" name="Straight Arrow Connector 4"/>
          <p:cNvCxnSpPr/>
          <p:nvPr/>
        </p:nvCxnSpPr>
        <p:spPr>
          <a:xfrm>
            <a:off x="8346831" y="2084832"/>
            <a:ext cx="9261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7889631" y="3059723"/>
            <a:ext cx="1383323" cy="46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7889631" y="5181600"/>
            <a:ext cx="1172307" cy="6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9859107" y="1900166"/>
            <a:ext cx="1268296" cy="369332"/>
          </a:xfrm>
          <a:prstGeom prst="rect">
            <a:avLst/>
          </a:prstGeom>
          <a:noFill/>
        </p:spPr>
        <p:txBody>
          <a:bodyPr wrap="none" rtlCol="0">
            <a:spAutoFit/>
          </a:bodyPr>
          <a:lstStyle/>
          <a:p>
            <a:r>
              <a:rPr lang="en-US" dirty="0" smtClean="0"/>
              <a:t>Namespace</a:t>
            </a:r>
            <a:endParaRPr lang="en-US" dirty="0"/>
          </a:p>
        </p:txBody>
      </p:sp>
      <p:sp>
        <p:nvSpPr>
          <p:cNvPr id="20" name="TextBox 19"/>
          <p:cNvSpPr txBox="1"/>
          <p:nvPr/>
        </p:nvSpPr>
        <p:spPr>
          <a:xfrm>
            <a:off x="9730153" y="2875057"/>
            <a:ext cx="816249" cy="369332"/>
          </a:xfrm>
          <a:prstGeom prst="rect">
            <a:avLst/>
          </a:prstGeom>
          <a:noFill/>
        </p:spPr>
        <p:txBody>
          <a:bodyPr wrap="none" rtlCol="0">
            <a:spAutoFit/>
          </a:bodyPr>
          <a:lstStyle/>
          <a:p>
            <a:r>
              <a:rPr lang="en-US" dirty="0" smtClean="0"/>
              <a:t>Output</a:t>
            </a:r>
            <a:endParaRPr lang="en-US" dirty="0"/>
          </a:p>
        </p:txBody>
      </p:sp>
      <p:sp>
        <p:nvSpPr>
          <p:cNvPr id="21" name="TextBox 20"/>
          <p:cNvSpPr txBox="1"/>
          <p:nvPr/>
        </p:nvSpPr>
        <p:spPr>
          <a:xfrm>
            <a:off x="9450982" y="4996934"/>
            <a:ext cx="1059842" cy="369332"/>
          </a:xfrm>
          <a:prstGeom prst="rect">
            <a:avLst/>
          </a:prstGeom>
          <a:noFill/>
        </p:spPr>
        <p:txBody>
          <a:bodyPr wrap="none" rtlCol="0">
            <a:spAutoFit/>
          </a:bodyPr>
          <a:lstStyle/>
          <a:p>
            <a:r>
              <a:rPr lang="en-US" dirty="0" smtClean="0"/>
              <a:t>Variables</a:t>
            </a:r>
            <a:endParaRPr lang="en-US" dirty="0"/>
          </a:p>
        </p:txBody>
      </p:sp>
    </p:spTree>
    <p:extLst>
      <p:ext uri="{BB962C8B-B14F-4D97-AF65-F5344CB8AC3E}">
        <p14:creationId xmlns:p14="http://schemas.microsoft.com/office/powerpoint/2010/main" val="2043096929"/>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XSL </a:t>
            </a:r>
            <a:r>
              <a:rPr lang="en-US" dirty="0" err="1" smtClean="0"/>
              <a:t>variables:Example</a:t>
            </a:r>
            <a:endParaRPr lang="en-US" dirty="0"/>
          </a:p>
        </p:txBody>
      </p:sp>
      <p:sp>
        <p:nvSpPr>
          <p:cNvPr id="6" name="Rectangle 2"/>
          <p:cNvSpPr>
            <a:spLocks noGrp="1" noChangeArrowheads="1"/>
          </p:cNvSpPr>
          <p:nvPr>
            <p:ph idx="1"/>
          </p:nvPr>
        </p:nvSpPr>
        <p:spPr bwMode="auto">
          <a:xfrm>
            <a:off x="1024128" y="4720347"/>
            <a:ext cx="248786"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sz="1800" dirty="0">
                <a:solidFill>
                  <a:srgbClr val="000000"/>
                </a:solidFill>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937846" y="1582341"/>
            <a:ext cx="9806354" cy="3785652"/>
          </a:xfrm>
          <a:prstGeom prst="rect">
            <a:avLst/>
          </a:prstGeom>
        </p:spPr>
        <p:txBody>
          <a:bodyPr wrap="square">
            <a:spAutoFit/>
          </a:bodyPr>
          <a:lstStyle/>
          <a:p>
            <a:r>
              <a:rPr lang="en-US" sz="1600" dirty="0">
                <a:solidFill>
                  <a:srgbClr val="005AB4"/>
                </a:solidFill>
              </a:rPr>
              <a:t>&lt;</a:t>
            </a:r>
            <a:r>
              <a:rPr lang="en-US" sz="1600" dirty="0" err="1">
                <a:solidFill>
                  <a:srgbClr val="005AB4"/>
                </a:solidFill>
              </a:rPr>
              <a:t>xsl:choose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xsl:when</a:t>
            </a:r>
            <a:r>
              <a:rPr lang="en-US" sz="1600" dirty="0">
                <a:solidFill>
                  <a:srgbClr val="F5844C"/>
                </a:solidFill>
              </a:rPr>
              <a:t> test</a:t>
            </a:r>
            <a:r>
              <a:rPr lang="en-US" sz="1600" dirty="0">
                <a:solidFill>
                  <a:srgbClr val="FF8040"/>
                </a:solidFill>
              </a:rPr>
              <a:t>=</a:t>
            </a:r>
            <a:r>
              <a:rPr lang="en-US" sz="1600" dirty="0">
                <a:solidFill>
                  <a:srgbClr val="993300"/>
                </a:solidFill>
              </a:rPr>
              <a:t>"$</a:t>
            </a:r>
            <a:r>
              <a:rPr lang="en-US" sz="1600" dirty="0" err="1">
                <a:solidFill>
                  <a:srgbClr val="993300"/>
                </a:solidFill>
              </a:rPr>
              <a:t>supplied_lost</a:t>
            </a:r>
            <a:r>
              <a:rPr lang="en-US" sz="1600" dirty="0">
                <a:solidFill>
                  <a:srgbClr val="993300"/>
                </a:solidFill>
              </a:rPr>
              <a:t> </a:t>
            </a:r>
            <a:r>
              <a:rPr lang="en-US" sz="1600" dirty="0" err="1">
                <a:solidFill>
                  <a:srgbClr val="993300"/>
                </a:solidFill>
              </a:rPr>
              <a:t>lt</a:t>
            </a:r>
            <a:r>
              <a:rPr lang="en-US" sz="1600" dirty="0">
                <a:solidFill>
                  <a:srgbClr val="993300"/>
                </a:solidFill>
              </a:rPr>
              <a:t> 2"</a:t>
            </a:r>
            <a:r>
              <a:rPr lang="en-US" sz="1600" dirty="0">
                <a:solidFill>
                  <a:srgbClr val="000096"/>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0096"/>
                </a:solidFill>
              </a:rPr>
              <a:t>&lt;p&gt;</a:t>
            </a:r>
            <a:r>
              <a:rPr lang="en-US" sz="1600" dirty="0">
                <a:solidFill>
                  <a:srgbClr val="000000"/>
                </a:solidFill>
              </a:rPr>
              <a:t>Of those, </a:t>
            </a:r>
            <a:r>
              <a:rPr lang="en-US" sz="1600" dirty="0">
                <a:solidFill>
                  <a:srgbClr val="005AB4"/>
                </a:solidFill>
              </a:rPr>
              <a:t>&lt;</a:t>
            </a:r>
            <a:r>
              <a:rPr lang="en-US" sz="1600" dirty="0" err="1">
                <a:solidFill>
                  <a:srgbClr val="005AB4"/>
                </a:solidFill>
              </a:rPr>
              <a:t>xsl:value-of</a:t>
            </a:r>
            <a:r>
              <a:rPr lang="en-US" sz="1600" dirty="0">
                <a:solidFill>
                  <a:srgbClr val="F5844C"/>
                </a:solidFill>
              </a:rPr>
              <a:t> select</a:t>
            </a:r>
            <a:r>
              <a:rPr lang="en-US" sz="1600" dirty="0">
                <a:solidFill>
                  <a:srgbClr val="FF8040"/>
                </a:solidFill>
              </a:rPr>
              <a:t>=</a:t>
            </a:r>
            <a:r>
              <a:rPr lang="en-US" sz="1600" dirty="0">
                <a:solidFill>
                  <a:srgbClr val="993300"/>
                </a:solidFill>
              </a:rPr>
              <a:t>"$</a:t>
            </a:r>
            <a:r>
              <a:rPr lang="en-US" sz="1600" dirty="0" err="1">
                <a:solidFill>
                  <a:srgbClr val="993300"/>
                </a:solidFill>
              </a:rPr>
              <a:t>supplied_lost</a:t>
            </a:r>
            <a:r>
              <a:rPr lang="en-US" sz="1600" dirty="0">
                <a:solidFill>
                  <a:srgbClr val="993300"/>
                </a:solidFill>
              </a:rPr>
              <a:t>"</a:t>
            </a:r>
            <a:r>
              <a:rPr lang="en-US" sz="1600" dirty="0">
                <a:solidFill>
                  <a:srgbClr val="000096"/>
                </a:solidFill>
              </a:rPr>
              <a:t>/&gt;</a:t>
            </a:r>
            <a:r>
              <a:rPr lang="en-US" sz="1600" dirty="0">
                <a:solidFill>
                  <a:srgbClr val="000000"/>
                </a:solidFill>
              </a:rPr>
              <a:t> is a lost element;</a:t>
            </a:r>
            <a:r>
              <a:rPr lang="en-US" sz="1600" dirty="0">
                <a:solidFill>
                  <a:srgbClr val="000096"/>
                </a:solidFill>
              </a:rPr>
              <a:t>&lt;/p&gt;</a:t>
            </a:r>
            <a:r>
              <a:rPr lang="en-US" sz="1600" dirty="0">
                <a:solidFill>
                  <a:srgbClr val="000000"/>
                </a:solidFill>
              </a:rPr>
              <a:t>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xsl:when</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xsl:otherwise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0096"/>
                </a:solidFill>
              </a:rPr>
              <a:t>&lt;p&gt;</a:t>
            </a:r>
            <a:r>
              <a:rPr lang="en-US" sz="1600" dirty="0">
                <a:solidFill>
                  <a:srgbClr val="000000"/>
                </a:solidFill>
              </a:rPr>
              <a:t>Of those, </a:t>
            </a:r>
            <a:r>
              <a:rPr lang="en-US" sz="1600" dirty="0">
                <a:solidFill>
                  <a:srgbClr val="005AB4"/>
                </a:solidFill>
              </a:rPr>
              <a:t>&lt;</a:t>
            </a:r>
            <a:r>
              <a:rPr lang="en-US" sz="1600" dirty="0" err="1">
                <a:solidFill>
                  <a:srgbClr val="005AB4"/>
                </a:solidFill>
              </a:rPr>
              <a:t>xsl:value-of</a:t>
            </a:r>
            <a:r>
              <a:rPr lang="en-US" sz="1600" dirty="0">
                <a:solidFill>
                  <a:srgbClr val="F5844C"/>
                </a:solidFill>
              </a:rPr>
              <a:t> select</a:t>
            </a:r>
            <a:r>
              <a:rPr lang="en-US" sz="1600" dirty="0">
                <a:solidFill>
                  <a:srgbClr val="FF8040"/>
                </a:solidFill>
              </a:rPr>
              <a:t>=</a:t>
            </a:r>
            <a:r>
              <a:rPr lang="en-US" sz="1600" dirty="0">
                <a:solidFill>
                  <a:srgbClr val="993300"/>
                </a:solidFill>
              </a:rPr>
              <a:t>"$</a:t>
            </a:r>
            <a:r>
              <a:rPr lang="en-US" sz="1600" dirty="0" err="1">
                <a:solidFill>
                  <a:srgbClr val="993300"/>
                </a:solidFill>
              </a:rPr>
              <a:t>supplied_lost</a:t>
            </a:r>
            <a:r>
              <a:rPr lang="en-US" sz="1600" dirty="0">
                <a:solidFill>
                  <a:srgbClr val="993300"/>
                </a:solidFill>
              </a:rPr>
              <a:t>"</a:t>
            </a:r>
            <a:r>
              <a:rPr lang="en-US" sz="1600" dirty="0">
                <a:solidFill>
                  <a:srgbClr val="000096"/>
                </a:solidFill>
              </a:rPr>
              <a:t>/&gt;</a:t>
            </a:r>
            <a:r>
              <a:rPr lang="en-US" sz="1600" dirty="0">
                <a:solidFill>
                  <a:srgbClr val="000000"/>
                </a:solidFill>
              </a:rPr>
              <a:t> are lost elements;</a:t>
            </a:r>
            <a:r>
              <a:rPr lang="en-US" sz="1600" dirty="0">
                <a:solidFill>
                  <a:srgbClr val="000096"/>
                </a:solidFill>
              </a:rPr>
              <a:t>&lt;/p&gt;</a:t>
            </a:r>
            <a:r>
              <a:rPr lang="en-US" sz="1600" dirty="0">
                <a:solidFill>
                  <a:srgbClr val="000000"/>
                </a:solidFill>
              </a:rPr>
              <a:t>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xsl:otherwise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xsl:choose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xsl:choose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xsl:when</a:t>
            </a:r>
            <a:r>
              <a:rPr lang="en-US" sz="1600" dirty="0">
                <a:solidFill>
                  <a:srgbClr val="F5844C"/>
                </a:solidFill>
              </a:rPr>
              <a:t> test</a:t>
            </a:r>
            <a:r>
              <a:rPr lang="en-US" sz="1600" dirty="0">
                <a:solidFill>
                  <a:srgbClr val="FF8040"/>
                </a:solidFill>
              </a:rPr>
              <a:t>=</a:t>
            </a:r>
            <a:r>
              <a:rPr lang="en-US" sz="1600" dirty="0">
                <a:solidFill>
                  <a:srgbClr val="993300"/>
                </a:solidFill>
              </a:rPr>
              <a:t>"$</a:t>
            </a:r>
            <a:r>
              <a:rPr lang="en-US" sz="1600" dirty="0" err="1">
                <a:solidFill>
                  <a:srgbClr val="993300"/>
                </a:solidFill>
              </a:rPr>
              <a:t>supplied_undefined</a:t>
            </a:r>
            <a:r>
              <a:rPr lang="en-US" sz="1600" dirty="0">
                <a:solidFill>
                  <a:srgbClr val="993300"/>
                </a:solidFill>
              </a:rPr>
              <a:t> </a:t>
            </a:r>
            <a:r>
              <a:rPr lang="en-US" sz="1600" dirty="0" err="1">
                <a:solidFill>
                  <a:srgbClr val="993300"/>
                </a:solidFill>
              </a:rPr>
              <a:t>lt</a:t>
            </a:r>
            <a:r>
              <a:rPr lang="en-US" sz="1600" dirty="0">
                <a:solidFill>
                  <a:srgbClr val="993300"/>
                </a:solidFill>
              </a:rPr>
              <a:t> 2"</a:t>
            </a:r>
            <a:r>
              <a:rPr lang="en-US" sz="1600" dirty="0">
                <a:solidFill>
                  <a:srgbClr val="000096"/>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0096"/>
                </a:solidFill>
              </a:rPr>
              <a:t>&lt;p&gt;</a:t>
            </a:r>
            <a:r>
              <a:rPr lang="en-US" sz="1600" dirty="0">
                <a:solidFill>
                  <a:srgbClr val="000000"/>
                </a:solidFill>
              </a:rPr>
              <a:t> and </a:t>
            </a:r>
            <a:r>
              <a:rPr lang="en-US" sz="1600" dirty="0">
                <a:solidFill>
                  <a:srgbClr val="005AB4"/>
                </a:solidFill>
              </a:rPr>
              <a:t>&lt;</a:t>
            </a:r>
            <a:r>
              <a:rPr lang="en-US" sz="1600" dirty="0" err="1">
                <a:solidFill>
                  <a:srgbClr val="005AB4"/>
                </a:solidFill>
              </a:rPr>
              <a:t>xsl:value-of</a:t>
            </a:r>
            <a:r>
              <a:rPr lang="en-US" sz="1600" dirty="0">
                <a:solidFill>
                  <a:srgbClr val="F5844C"/>
                </a:solidFill>
              </a:rPr>
              <a:t> select</a:t>
            </a:r>
            <a:r>
              <a:rPr lang="en-US" sz="1600" dirty="0">
                <a:solidFill>
                  <a:srgbClr val="FF8040"/>
                </a:solidFill>
              </a:rPr>
              <a:t>=</a:t>
            </a:r>
            <a:r>
              <a:rPr lang="en-US" sz="1600" dirty="0">
                <a:solidFill>
                  <a:srgbClr val="993300"/>
                </a:solidFill>
              </a:rPr>
              <a:t>"$</a:t>
            </a:r>
            <a:r>
              <a:rPr lang="en-US" sz="1600" dirty="0" err="1">
                <a:solidFill>
                  <a:srgbClr val="993300"/>
                </a:solidFill>
              </a:rPr>
              <a:t>supplied_undefined</a:t>
            </a:r>
            <a:r>
              <a:rPr lang="en-US" sz="1600" dirty="0">
                <a:solidFill>
                  <a:srgbClr val="993300"/>
                </a:solidFill>
              </a:rPr>
              <a:t>"</a:t>
            </a:r>
            <a:r>
              <a:rPr lang="en-US" sz="1600" dirty="0">
                <a:solidFill>
                  <a:srgbClr val="000096"/>
                </a:solidFill>
              </a:rPr>
              <a:t>/&gt;</a:t>
            </a:r>
            <a:r>
              <a:rPr lang="en-US" sz="1600" dirty="0">
                <a:solidFill>
                  <a:srgbClr val="000000"/>
                </a:solidFill>
              </a:rPr>
              <a:t> is an undefined element.</a:t>
            </a:r>
            <a:r>
              <a:rPr lang="en-US" sz="1600" dirty="0">
                <a:solidFill>
                  <a:srgbClr val="000096"/>
                </a:solidFill>
              </a:rPr>
              <a:t>&lt;/p&gt;</a:t>
            </a:r>
            <a:r>
              <a:rPr lang="en-US" sz="1600" dirty="0">
                <a:solidFill>
                  <a:srgbClr val="000000"/>
                </a:solidFill>
              </a:rPr>
              <a:t>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xsl:when</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xsl:otherwise</a:t>
            </a:r>
            <a:r>
              <a:rPr lang="en-US" sz="1600" dirty="0">
                <a:solidFill>
                  <a:srgbClr val="005AB4"/>
                </a:solidFill>
              </a:rPr>
              <a:t>&gt;</a:t>
            </a:r>
            <a:r>
              <a:rPr lang="en-US" sz="1600" dirty="0">
                <a:solidFill>
                  <a:srgbClr val="000096"/>
                </a:solidFill>
              </a:rPr>
              <a:t>&lt;p&gt;</a:t>
            </a:r>
            <a:r>
              <a:rPr lang="en-US" sz="1600" dirty="0">
                <a:solidFill>
                  <a:srgbClr val="000000"/>
                </a:solidFill>
              </a:rPr>
              <a:t> and </a:t>
            </a:r>
            <a:r>
              <a:rPr lang="en-US" sz="1600" dirty="0">
                <a:solidFill>
                  <a:srgbClr val="005AB4"/>
                </a:solidFill>
              </a:rPr>
              <a:t>&lt;</a:t>
            </a:r>
            <a:r>
              <a:rPr lang="en-US" sz="1600" dirty="0" err="1">
                <a:solidFill>
                  <a:srgbClr val="005AB4"/>
                </a:solidFill>
              </a:rPr>
              <a:t>xsl:value-of</a:t>
            </a:r>
            <a:r>
              <a:rPr lang="en-US" sz="1600" dirty="0">
                <a:solidFill>
                  <a:srgbClr val="F5844C"/>
                </a:solidFill>
              </a:rPr>
              <a:t> select</a:t>
            </a:r>
            <a:r>
              <a:rPr lang="en-US" sz="1600" dirty="0">
                <a:solidFill>
                  <a:srgbClr val="FF8040"/>
                </a:solidFill>
              </a:rPr>
              <a:t>=</a:t>
            </a:r>
            <a:r>
              <a:rPr lang="en-US" sz="1600" dirty="0">
                <a:solidFill>
                  <a:srgbClr val="993300"/>
                </a:solidFill>
              </a:rPr>
              <a:t>"$</a:t>
            </a:r>
            <a:r>
              <a:rPr lang="en-US" sz="1600" dirty="0" err="1">
                <a:solidFill>
                  <a:srgbClr val="993300"/>
                </a:solidFill>
              </a:rPr>
              <a:t>supplied_undefined</a:t>
            </a:r>
            <a:r>
              <a:rPr lang="en-US" sz="1600" dirty="0">
                <a:solidFill>
                  <a:srgbClr val="993300"/>
                </a:solidFill>
              </a:rPr>
              <a:t>"</a:t>
            </a:r>
            <a:r>
              <a:rPr lang="en-US" sz="1600" dirty="0">
                <a:solidFill>
                  <a:srgbClr val="000096"/>
                </a:solidFill>
              </a:rPr>
              <a:t>/&gt;</a:t>
            </a:r>
            <a:r>
              <a:rPr lang="en-US" sz="1600" dirty="0">
                <a:solidFill>
                  <a:srgbClr val="000000"/>
                </a:solidFill>
              </a:rPr>
              <a:t> are </a:t>
            </a:r>
            <a:r>
              <a:rPr lang="en-US" sz="1600" dirty="0" smtClean="0">
                <a:solidFill>
                  <a:srgbClr val="000000"/>
                </a:solidFill>
              </a:rPr>
              <a:t>undefined elements</a:t>
            </a:r>
            <a:r>
              <a:rPr lang="en-US" sz="1600" dirty="0">
                <a:solidFill>
                  <a:srgbClr val="000000"/>
                </a:solidFill>
              </a:rPr>
              <a:t>.</a:t>
            </a:r>
            <a:r>
              <a:rPr lang="en-US" sz="1600" dirty="0">
                <a:solidFill>
                  <a:srgbClr val="000096"/>
                </a:solidFill>
              </a:rPr>
              <a:t>&lt;/p</a:t>
            </a:r>
            <a:r>
              <a:rPr lang="en-US" sz="1600" dirty="0" smtClean="0">
                <a:solidFill>
                  <a:srgbClr val="000096"/>
                </a:solidFill>
              </a:rPr>
              <a:t>&gt;</a:t>
            </a:r>
          </a:p>
          <a:p>
            <a:r>
              <a:rPr lang="en-US" sz="1600" dirty="0" smtClean="0">
                <a:solidFill>
                  <a:srgbClr val="005AB4"/>
                </a:solidFill>
              </a:rPr>
              <a:t>&lt;/</a:t>
            </a:r>
            <a:r>
              <a:rPr lang="en-US" sz="1600" dirty="0" err="1">
                <a:solidFill>
                  <a:srgbClr val="005AB4"/>
                </a:solidFill>
              </a:rPr>
              <a:t>xsl:otherwise</a:t>
            </a:r>
            <a:r>
              <a:rPr lang="en-US" sz="1600" dirty="0">
                <a:solidFill>
                  <a:srgbClr val="005AB4"/>
                </a:solidFill>
              </a:rPr>
              <a:t>&gt;</a:t>
            </a:r>
            <a:r>
              <a:rPr lang="en-US" sz="1600" dirty="0">
                <a:solidFill>
                  <a:srgbClr val="000000"/>
                </a:solidFill>
              </a:rPr>
              <a:t/>
            </a:r>
            <a:br>
              <a:rPr lang="en-US" sz="1600" dirty="0">
                <a:solidFill>
                  <a:srgbClr val="000000"/>
                </a:solidFill>
              </a:rPr>
            </a:br>
            <a:r>
              <a:rPr lang="en-US" sz="1600" dirty="0">
                <a:solidFill>
                  <a:srgbClr val="000000"/>
                </a:solidFill>
              </a:rPr>
              <a:t>        </a:t>
            </a:r>
            <a:r>
              <a:rPr lang="en-US" sz="1600" dirty="0">
                <a:solidFill>
                  <a:srgbClr val="005AB4"/>
                </a:solidFill>
              </a:rPr>
              <a:t>&lt;/</a:t>
            </a:r>
            <a:r>
              <a:rPr lang="en-US" sz="1600" dirty="0" err="1">
                <a:solidFill>
                  <a:srgbClr val="005AB4"/>
                </a:solidFill>
              </a:rPr>
              <a:t>xsl:choose</a:t>
            </a:r>
            <a:r>
              <a:rPr lang="en-US" sz="1600" dirty="0">
                <a:solidFill>
                  <a:srgbClr val="005AB4"/>
                </a:solidFill>
              </a:rPr>
              <a:t>&gt;</a:t>
            </a:r>
            <a:endParaRPr lang="en-US" dirty="0"/>
          </a:p>
        </p:txBody>
      </p:sp>
    </p:spTree>
    <p:extLst>
      <p:ext uri="{BB962C8B-B14F-4D97-AF65-F5344CB8AC3E}">
        <p14:creationId xmlns:p14="http://schemas.microsoft.com/office/powerpoint/2010/main" val="69236834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it out</a:t>
            </a:r>
            <a:endParaRPr lang="en-US" dirty="0"/>
          </a:p>
        </p:txBody>
      </p:sp>
      <p:pic>
        <p:nvPicPr>
          <p:cNvPr id="9218" name="Picture 2" descr="http://m.c.lnkd.licdn.com/mpr/mpr/AAEAAQAAAAAAAAIkAAAAJGY2ZDdmYTU3LWY0MzYtNDIzYS1iZWM0LTkwMmYxZGEzZmM4Nw.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559844" y="2392362"/>
            <a:ext cx="66484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871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a:t>
            </a:r>
            <a:r>
              <a:rPr lang="en-US" dirty="0" err="1" smtClean="0"/>
              <a:t>xslt</a:t>
            </a:r>
            <a:r>
              <a:rPr lang="en-US" dirty="0" smtClean="0"/>
              <a:t> </a:t>
            </a:r>
            <a:r>
              <a:rPr lang="en-US" dirty="0" smtClean="0"/>
              <a:t>elements: Apply-templates</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p:txBody>
          <a:bodyPr>
            <a:normAutofit/>
          </a:bodyPr>
          <a:lstStyle/>
          <a:p>
            <a:pPr marL="0" indent="0">
              <a:buNone/>
            </a:pPr>
            <a:r>
              <a:rPr lang="en-US" dirty="0" smtClean="0"/>
              <a:t>&lt;</a:t>
            </a:r>
            <a:r>
              <a:rPr lang="en-US" dirty="0" err="1"/>
              <a:t>xsl:apply-templates</a:t>
            </a:r>
            <a:r>
              <a:rPr lang="en-US" dirty="0"/>
              <a:t> select = “node-set-expression”/</a:t>
            </a:r>
            <a:r>
              <a:rPr lang="en-US" dirty="0" smtClean="0"/>
              <a:t>&gt;</a:t>
            </a:r>
          </a:p>
          <a:p>
            <a:pPr marL="0" indent="0">
              <a:buNone/>
            </a:pPr>
            <a:r>
              <a:rPr lang="en-US" dirty="0">
                <a:solidFill>
                  <a:srgbClr val="005AB4"/>
                </a:solidFill>
                <a:highlight>
                  <a:srgbClr val="FFFFFF"/>
                </a:highlight>
              </a:rPr>
              <a:t>&lt;</a:t>
            </a:r>
            <a:r>
              <a:rPr lang="en-US" dirty="0" err="1">
                <a:solidFill>
                  <a:srgbClr val="005AB4"/>
                </a:solidFill>
                <a:highlight>
                  <a:srgbClr val="FFFFFF"/>
                </a:highlight>
              </a:rPr>
              <a:t>xsl:apply-templates</a:t>
            </a:r>
            <a:r>
              <a:rPr lang="en-US" dirty="0">
                <a:solidFill>
                  <a:srgbClr val="F5844C"/>
                </a:solidFill>
                <a:highlight>
                  <a:srgbClr val="FFFFFF"/>
                </a:highlight>
              </a:rPr>
              <a:t> select</a:t>
            </a:r>
            <a:r>
              <a:rPr lang="en-US" dirty="0">
                <a:solidFill>
                  <a:srgbClr val="FF8040"/>
                </a:solidFill>
                <a:highlight>
                  <a:srgbClr val="FFFFFF"/>
                </a:highlight>
              </a:rPr>
              <a:t>=</a:t>
            </a:r>
            <a:r>
              <a:rPr lang="en-US" dirty="0">
                <a:solidFill>
                  <a:srgbClr val="993300"/>
                </a:solidFill>
                <a:highlight>
                  <a:srgbClr val="FFFFFF"/>
                </a:highlight>
              </a:rPr>
              <a:t>"//</a:t>
            </a:r>
            <a:r>
              <a:rPr lang="en-US" dirty="0" err="1">
                <a:solidFill>
                  <a:srgbClr val="993300"/>
                </a:solidFill>
                <a:highlight>
                  <a:srgbClr val="FFFFFF"/>
                </a:highlight>
              </a:rPr>
              <a:t>last_name</a:t>
            </a:r>
            <a:r>
              <a:rPr lang="en-US" dirty="0">
                <a:solidFill>
                  <a:srgbClr val="993300"/>
                </a:solidFill>
                <a:highlight>
                  <a:srgbClr val="FFFFFF"/>
                </a:highlight>
              </a:rPr>
              <a:t>"</a:t>
            </a:r>
            <a:r>
              <a:rPr lang="en-US" dirty="0">
                <a:solidFill>
                  <a:srgbClr val="000096"/>
                </a:solidFill>
                <a:highlight>
                  <a:srgbClr val="FFFFFF"/>
                </a:highlight>
              </a:rPr>
              <a:t>/&gt;</a:t>
            </a:r>
            <a:r>
              <a:rPr lang="en-US" dirty="0">
                <a:solidFill>
                  <a:srgbClr val="000000"/>
                </a:solidFill>
                <a:highlight>
                  <a:srgbClr val="FFFFFF"/>
                </a:highlight>
              </a:rPr>
              <a:t>, </a:t>
            </a:r>
            <a:r>
              <a:rPr lang="en-US" dirty="0">
                <a:solidFill>
                  <a:srgbClr val="005AB4"/>
                </a:solidFill>
                <a:highlight>
                  <a:srgbClr val="FFFFFF"/>
                </a:highlight>
              </a:rPr>
              <a:t>&lt;</a:t>
            </a:r>
            <a:r>
              <a:rPr lang="en-US" dirty="0" err="1">
                <a:solidFill>
                  <a:srgbClr val="005AB4"/>
                </a:solidFill>
                <a:highlight>
                  <a:srgbClr val="FFFFFF"/>
                </a:highlight>
              </a:rPr>
              <a:t>xsl:apply-templates</a:t>
            </a:r>
            <a:r>
              <a:rPr lang="en-US" dirty="0">
                <a:solidFill>
                  <a:srgbClr val="F5844C"/>
                </a:solidFill>
                <a:highlight>
                  <a:srgbClr val="FFFFFF"/>
                </a:highlight>
              </a:rPr>
              <a:t> select</a:t>
            </a:r>
            <a:r>
              <a:rPr lang="en-US" dirty="0">
                <a:solidFill>
                  <a:srgbClr val="FF8040"/>
                </a:solidFill>
                <a:highlight>
                  <a:srgbClr val="FFFFFF"/>
                </a:highlight>
              </a:rPr>
              <a:t>=</a:t>
            </a:r>
            <a:r>
              <a:rPr lang="en-US" dirty="0">
                <a:solidFill>
                  <a:srgbClr val="993300"/>
                </a:solidFill>
                <a:highlight>
                  <a:srgbClr val="FFFFFF"/>
                </a:highlight>
              </a:rPr>
              <a:t>"//</a:t>
            </a:r>
            <a:r>
              <a:rPr lang="en-US" dirty="0" err="1">
                <a:solidFill>
                  <a:srgbClr val="993300"/>
                </a:solidFill>
                <a:highlight>
                  <a:srgbClr val="FFFFFF"/>
                </a:highlight>
              </a:rPr>
              <a:t>first_name</a:t>
            </a:r>
            <a:r>
              <a:rPr lang="en-US" dirty="0">
                <a:solidFill>
                  <a:srgbClr val="993300"/>
                </a:solidFill>
                <a:highlight>
                  <a:srgbClr val="FFFFFF"/>
                </a:highlight>
              </a:rPr>
              <a:t>"</a:t>
            </a:r>
            <a:r>
              <a:rPr lang="en-US" dirty="0">
                <a:solidFill>
                  <a:srgbClr val="000096"/>
                </a:solidFill>
                <a:highlight>
                  <a:srgbClr val="FFFFFF"/>
                </a:highlight>
              </a:rPr>
              <a:t>/&gt;</a:t>
            </a:r>
            <a:r>
              <a:rPr lang="en-US" dirty="0">
                <a:solidFill>
                  <a:srgbClr val="000000"/>
                </a:solidFill>
                <a:highlight>
                  <a:srgbClr val="FFFFFF"/>
                </a:highlight>
              </a:rPr>
              <a:t>.</a:t>
            </a:r>
          </a:p>
          <a:p>
            <a:pPr marL="0" indent="0">
              <a:buNone/>
            </a:pPr>
            <a:r>
              <a:rPr lang="en-US" dirty="0" smtClean="0"/>
              <a:t>When </a:t>
            </a:r>
            <a:r>
              <a:rPr lang="en-US" dirty="0"/>
              <a:t>this XSLT element appears in a template, it tells the processor to compare each node identified by the select attribute against the templates in the style sheet, if a match is found, output the template for the matched node.</a:t>
            </a:r>
          </a:p>
          <a:p>
            <a:pPr marL="0" indent="0">
              <a:buNone/>
            </a:pPr>
            <a:r>
              <a:rPr lang="en-US" dirty="0"/>
              <a:t>N.B. If the select is omitted, then all child elements, text, comments and processing instructions nodes of the context node should be processed.  Attribute nodes will not be selected.  (Remember your default processing rules!)</a:t>
            </a:r>
          </a:p>
          <a:p>
            <a:endParaRPr lang="en-US" dirty="0"/>
          </a:p>
        </p:txBody>
      </p:sp>
    </p:spTree>
    <p:extLst>
      <p:ext uri="{BB962C8B-B14F-4D97-AF65-F5344CB8AC3E}">
        <p14:creationId xmlns:p14="http://schemas.microsoft.com/office/powerpoint/2010/main" val="424393368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1024128" y="2245026"/>
            <a:ext cx="9720073" cy="4310792"/>
          </a:xfrm>
        </p:spPr>
        <p:txBody>
          <a:bodyPr>
            <a:normAutofit fontScale="92500" lnSpcReduction="20000"/>
          </a:bodyPr>
          <a:lstStyle/>
          <a:p>
            <a:pPr marL="0" indent="0">
              <a:buNone/>
            </a:pPr>
            <a:r>
              <a:rPr lang="en-US" dirty="0" smtClean="0"/>
              <a:t>&lt;</a:t>
            </a:r>
            <a:r>
              <a:rPr lang="en-US" dirty="0" err="1"/>
              <a:t>xsl:value-of</a:t>
            </a:r>
            <a:r>
              <a:rPr lang="en-US" dirty="0"/>
              <a:t> select = “expression”/</a:t>
            </a:r>
            <a:r>
              <a:rPr lang="en-US" dirty="0" smtClean="0"/>
              <a:t>&gt;</a:t>
            </a:r>
          </a:p>
          <a:p>
            <a:r>
              <a:rPr lang="en-US" dirty="0">
                <a:solidFill>
                  <a:srgbClr val="005AB4"/>
                </a:solidFill>
                <a:highlight>
                  <a:srgbClr val="FFFFFF"/>
                </a:highlight>
              </a:rPr>
              <a:t>&lt;</a:t>
            </a:r>
            <a:r>
              <a:rPr lang="en-US" dirty="0" err="1">
                <a:solidFill>
                  <a:srgbClr val="005AB4"/>
                </a:solidFill>
                <a:highlight>
                  <a:srgbClr val="FFFFFF"/>
                </a:highlight>
              </a:rPr>
              <a:t>xsl:template</a:t>
            </a:r>
            <a:r>
              <a:rPr lang="en-US" dirty="0">
                <a:solidFill>
                  <a:srgbClr val="F5844C"/>
                </a:solidFill>
                <a:highlight>
                  <a:srgbClr val="FFFFFF"/>
                </a:highlight>
              </a:rPr>
              <a:t> match</a:t>
            </a:r>
            <a:r>
              <a:rPr lang="en-US" dirty="0">
                <a:solidFill>
                  <a:srgbClr val="FF8040"/>
                </a:solidFill>
                <a:highlight>
                  <a:srgbClr val="FFFFFF"/>
                </a:highlight>
              </a:rPr>
              <a:t>=</a:t>
            </a:r>
            <a:r>
              <a:rPr lang="en-US" dirty="0">
                <a:solidFill>
                  <a:srgbClr val="993300"/>
                </a:solidFill>
                <a:highlight>
                  <a:srgbClr val="FFFFFF"/>
                </a:highlight>
              </a:rPr>
              <a:t>"person"</a:t>
            </a:r>
            <a:r>
              <a:rPr lang="en-US" dirty="0">
                <a:solidFill>
                  <a:srgbClr val="000096"/>
                </a:solidFill>
                <a:highlight>
                  <a:srgbClr val="FFFFFF"/>
                </a:highlight>
              </a:rPr>
              <a:t>&gt;</a:t>
            </a:r>
            <a:r>
              <a:rPr lang="en-US" dirty="0">
                <a:solidFill>
                  <a:srgbClr val="000000"/>
                </a:solidFill>
                <a:highlight>
                  <a:srgbClr val="FFFFFF"/>
                </a:highlight>
              </a:rPr>
              <a:t/>
            </a:r>
            <a:br>
              <a:rPr lang="en-US" dirty="0">
                <a:solidFill>
                  <a:srgbClr val="000000"/>
                </a:solidFill>
                <a:highlight>
                  <a:srgbClr val="FFFFFF"/>
                </a:highlight>
              </a:rPr>
            </a:br>
            <a:r>
              <a:rPr lang="en-US" dirty="0">
                <a:solidFill>
                  <a:srgbClr val="000000"/>
                </a:solidFill>
                <a:highlight>
                  <a:srgbClr val="FFFFFF"/>
                </a:highlight>
              </a:rPr>
              <a:t>        </a:t>
            </a:r>
            <a:r>
              <a:rPr lang="en-US" dirty="0">
                <a:solidFill>
                  <a:srgbClr val="000096"/>
                </a:solidFill>
                <a:highlight>
                  <a:srgbClr val="FFFFFF"/>
                </a:highlight>
              </a:rPr>
              <a:t>&lt;li&gt;</a:t>
            </a:r>
            <a:r>
              <a:rPr lang="en-US" dirty="0">
                <a:solidFill>
                  <a:srgbClr val="000000"/>
                </a:solidFill>
                <a:highlight>
                  <a:srgbClr val="FFFFFF"/>
                </a:highlight>
              </a:rPr>
              <a:t/>
            </a:r>
            <a:br>
              <a:rPr lang="en-US" dirty="0">
                <a:solidFill>
                  <a:srgbClr val="000000"/>
                </a:solidFill>
                <a:highlight>
                  <a:srgbClr val="FFFFFF"/>
                </a:highlight>
              </a:rPr>
            </a:br>
            <a:r>
              <a:rPr lang="en-US" dirty="0">
                <a:solidFill>
                  <a:srgbClr val="000000"/>
                </a:solidFill>
                <a:highlight>
                  <a:srgbClr val="FFFFFF"/>
                </a:highlight>
              </a:rPr>
              <a:t>            </a:t>
            </a:r>
            <a:r>
              <a:rPr lang="en-US" dirty="0">
                <a:solidFill>
                  <a:srgbClr val="005AB4"/>
                </a:solidFill>
                <a:highlight>
                  <a:srgbClr val="FFFFFF"/>
                </a:highlight>
              </a:rPr>
              <a:t>&lt;</a:t>
            </a:r>
            <a:r>
              <a:rPr lang="en-US" dirty="0" err="1">
                <a:solidFill>
                  <a:srgbClr val="005AB4"/>
                </a:solidFill>
                <a:highlight>
                  <a:srgbClr val="FFFFFF"/>
                </a:highlight>
              </a:rPr>
              <a:t>xsl:value-of</a:t>
            </a:r>
            <a:r>
              <a:rPr lang="en-US" dirty="0">
                <a:solidFill>
                  <a:srgbClr val="F5844C"/>
                </a:solidFill>
                <a:highlight>
                  <a:srgbClr val="FFFFFF"/>
                </a:highlight>
              </a:rPr>
              <a:t> select</a:t>
            </a:r>
            <a:r>
              <a:rPr lang="en-US" dirty="0">
                <a:solidFill>
                  <a:srgbClr val="FF8040"/>
                </a:solidFill>
                <a:highlight>
                  <a:srgbClr val="FFFFFF"/>
                </a:highlight>
              </a:rPr>
              <a:t>=</a:t>
            </a:r>
            <a:r>
              <a:rPr lang="en-US" dirty="0">
                <a:solidFill>
                  <a:srgbClr val="993300"/>
                </a:solidFill>
                <a:highlight>
                  <a:srgbClr val="FFFFFF"/>
                </a:highlight>
              </a:rPr>
              <a:t>"</a:t>
            </a:r>
            <a:r>
              <a:rPr lang="en-US" dirty="0" err="1">
                <a:solidFill>
                  <a:srgbClr val="993300"/>
                </a:solidFill>
                <a:highlight>
                  <a:srgbClr val="FFFFFF"/>
                </a:highlight>
              </a:rPr>
              <a:t>persName</a:t>
            </a:r>
            <a:r>
              <a:rPr lang="en-US" dirty="0">
                <a:solidFill>
                  <a:srgbClr val="993300"/>
                </a:solidFill>
                <a:highlight>
                  <a:srgbClr val="FFFFFF"/>
                </a:highlight>
              </a:rPr>
              <a:t>/surname"</a:t>
            </a:r>
            <a:r>
              <a:rPr lang="en-US" dirty="0">
                <a:solidFill>
                  <a:srgbClr val="000096"/>
                </a:solidFill>
                <a:highlight>
                  <a:srgbClr val="FFFFFF"/>
                </a:highlight>
              </a:rPr>
              <a:t>/&gt;</a:t>
            </a:r>
            <a:r>
              <a:rPr lang="en-US" dirty="0">
                <a:solidFill>
                  <a:srgbClr val="000000"/>
                </a:solidFill>
                <a:highlight>
                  <a:srgbClr val="FFFFFF"/>
                </a:highlight>
              </a:rPr>
              <a:t> </a:t>
            </a:r>
            <a:br>
              <a:rPr lang="en-US" dirty="0">
                <a:solidFill>
                  <a:srgbClr val="000000"/>
                </a:solidFill>
                <a:highlight>
                  <a:srgbClr val="FFFFFF"/>
                </a:highlight>
              </a:rPr>
            </a:br>
            <a:r>
              <a:rPr lang="en-US" dirty="0">
                <a:solidFill>
                  <a:srgbClr val="000000"/>
                </a:solidFill>
                <a:highlight>
                  <a:srgbClr val="FFFFFF"/>
                </a:highlight>
              </a:rPr>
              <a:t>        </a:t>
            </a:r>
            <a:r>
              <a:rPr lang="en-US" dirty="0">
                <a:solidFill>
                  <a:srgbClr val="000096"/>
                </a:solidFill>
                <a:highlight>
                  <a:srgbClr val="FFFFFF"/>
                </a:highlight>
              </a:rPr>
              <a:t>&lt;/li&gt;</a:t>
            </a:r>
            <a:r>
              <a:rPr lang="en-US" dirty="0">
                <a:solidFill>
                  <a:srgbClr val="000000"/>
                </a:solidFill>
                <a:highlight>
                  <a:srgbClr val="FFFFFF"/>
                </a:highlight>
              </a:rPr>
              <a:t/>
            </a:r>
            <a:br>
              <a:rPr lang="en-US" dirty="0">
                <a:solidFill>
                  <a:srgbClr val="000000"/>
                </a:solidFill>
                <a:highlight>
                  <a:srgbClr val="FFFFFF"/>
                </a:highlight>
              </a:rPr>
            </a:br>
            <a:r>
              <a:rPr lang="en-US" dirty="0">
                <a:solidFill>
                  <a:srgbClr val="000000"/>
                </a:solidFill>
                <a:highlight>
                  <a:srgbClr val="FFFFFF"/>
                </a:highlight>
              </a:rPr>
              <a:t> </a:t>
            </a:r>
            <a:r>
              <a:rPr lang="en-US" dirty="0" smtClean="0">
                <a:solidFill>
                  <a:srgbClr val="005AB4"/>
                </a:solidFill>
                <a:highlight>
                  <a:srgbClr val="FFFFFF"/>
                </a:highlight>
              </a:rPr>
              <a:t>&lt;</a:t>
            </a:r>
            <a:r>
              <a:rPr lang="en-US" dirty="0">
                <a:solidFill>
                  <a:srgbClr val="005AB4"/>
                </a:solidFill>
                <a:highlight>
                  <a:srgbClr val="FFFFFF"/>
                </a:highlight>
              </a:rPr>
              <a:t>/</a:t>
            </a:r>
            <a:r>
              <a:rPr lang="en-US" dirty="0" err="1">
                <a:solidFill>
                  <a:srgbClr val="005AB4"/>
                </a:solidFill>
                <a:highlight>
                  <a:srgbClr val="FFFFFF"/>
                </a:highlight>
              </a:rPr>
              <a:t>xsl:template</a:t>
            </a:r>
            <a:r>
              <a:rPr lang="en-US" dirty="0">
                <a:solidFill>
                  <a:srgbClr val="005AB4"/>
                </a:solidFill>
                <a:highlight>
                  <a:srgbClr val="FFFFFF"/>
                </a:highlight>
              </a:rPr>
              <a:t>&gt;</a:t>
            </a:r>
          </a:p>
          <a:p>
            <a:pPr marL="0" indent="0">
              <a:buNone/>
            </a:pPr>
            <a:r>
              <a:rPr lang="en-US" sz="2600" dirty="0" smtClean="0"/>
              <a:t>When </a:t>
            </a:r>
            <a:r>
              <a:rPr lang="en-US" sz="2600" dirty="0"/>
              <a:t>this XSLT element appears in a template, it tells the processor to compute the value of the selected node and copies into the output document.  The item whose value is selected is </a:t>
            </a:r>
            <a:r>
              <a:rPr lang="en-US" sz="2600" b="1" dirty="0"/>
              <a:t>relative to the current node</a:t>
            </a:r>
            <a:r>
              <a:rPr lang="en-US" sz="2600" dirty="0"/>
              <a:t> (the item matched in the template).</a:t>
            </a:r>
          </a:p>
          <a:p>
            <a:pPr marL="0" indent="0">
              <a:buNone/>
            </a:pPr>
            <a:r>
              <a:rPr lang="en-US" sz="2600" dirty="0"/>
              <a:t>How the value of the node is determined depends on the type of node.  The most common type of node is an element, and the value of an element node is all of the text between the element’s start tag and end tag, with markup and comments stripped out.</a:t>
            </a:r>
          </a:p>
        </p:txBody>
      </p:sp>
      <p:sp>
        <p:nvSpPr>
          <p:cNvPr id="5" name="Title 1"/>
          <p:cNvSpPr txBox="1">
            <a:spLocks/>
          </p:cNvSpPr>
          <p:nvPr/>
        </p:nvSpPr>
        <p:spPr>
          <a:xfrm>
            <a:off x="992189" y="614695"/>
            <a:ext cx="9720072" cy="1499616"/>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r>
              <a:rPr lang="en-US" dirty="0" smtClean="0"/>
              <a:t>Common </a:t>
            </a:r>
            <a:r>
              <a:rPr lang="en-US" dirty="0" err="1" smtClean="0"/>
              <a:t>xslt</a:t>
            </a:r>
            <a:r>
              <a:rPr lang="en-US" dirty="0" smtClean="0"/>
              <a:t> elements: Value-of</a:t>
            </a:r>
            <a:endParaRPr lang="en-US" dirty="0"/>
          </a:p>
        </p:txBody>
      </p:sp>
    </p:spTree>
    <p:extLst>
      <p:ext uri="{BB962C8B-B14F-4D97-AF65-F5344CB8AC3E}">
        <p14:creationId xmlns:p14="http://schemas.microsoft.com/office/powerpoint/2010/main" val="25843232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a:t>
            </a:r>
            <a:r>
              <a:rPr lang="en-US" dirty="0" err="1" smtClean="0"/>
              <a:t>xslt</a:t>
            </a:r>
            <a:r>
              <a:rPr lang="en-US" dirty="0" smtClean="0"/>
              <a:t> </a:t>
            </a:r>
            <a:r>
              <a:rPr lang="en-US" dirty="0" smtClean="0"/>
              <a:t>elements: For-Each</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1024128" y="2285999"/>
            <a:ext cx="9720073" cy="4126409"/>
          </a:xfrm>
        </p:spPr>
        <p:txBody>
          <a:bodyPr>
            <a:normAutofit lnSpcReduction="10000"/>
          </a:bodyPr>
          <a:lstStyle/>
          <a:p>
            <a:pPr marL="0" indent="0">
              <a:buNone/>
            </a:pPr>
            <a:r>
              <a:rPr lang="en-US" dirty="0" smtClean="0"/>
              <a:t>&lt;</a:t>
            </a:r>
            <a:r>
              <a:rPr lang="en-US" dirty="0" err="1"/>
              <a:t>xsl:for-each</a:t>
            </a:r>
            <a:r>
              <a:rPr lang="en-US" dirty="0"/>
              <a:t> select = “node-set-</a:t>
            </a:r>
            <a:r>
              <a:rPr lang="en-US" dirty="0" err="1"/>
              <a:t>expresion</a:t>
            </a:r>
            <a:r>
              <a:rPr lang="en-US" dirty="0" smtClean="0"/>
              <a:t>&gt;</a:t>
            </a:r>
          </a:p>
          <a:p>
            <a:r>
              <a:rPr lang="en-US" dirty="0">
                <a:solidFill>
                  <a:srgbClr val="005AB4"/>
                </a:solidFill>
                <a:highlight>
                  <a:srgbClr val="FFFFFF"/>
                </a:highlight>
              </a:rPr>
              <a:t>&lt;</a:t>
            </a:r>
            <a:r>
              <a:rPr lang="en-US" dirty="0" err="1">
                <a:solidFill>
                  <a:srgbClr val="005AB4"/>
                </a:solidFill>
                <a:highlight>
                  <a:srgbClr val="FFFFFF"/>
                </a:highlight>
              </a:rPr>
              <a:t>xsl:for-each</a:t>
            </a:r>
            <a:r>
              <a:rPr lang="en-US" dirty="0">
                <a:solidFill>
                  <a:srgbClr val="F5844C"/>
                </a:solidFill>
                <a:highlight>
                  <a:srgbClr val="FFFFFF"/>
                </a:highlight>
              </a:rPr>
              <a:t> select</a:t>
            </a:r>
            <a:r>
              <a:rPr lang="en-US" dirty="0">
                <a:solidFill>
                  <a:srgbClr val="FF8040"/>
                </a:solidFill>
                <a:highlight>
                  <a:srgbClr val="FFFFFF"/>
                </a:highlight>
              </a:rPr>
              <a:t>=</a:t>
            </a:r>
            <a:r>
              <a:rPr lang="en-US" dirty="0">
                <a:solidFill>
                  <a:srgbClr val="993300"/>
                </a:solidFill>
                <a:highlight>
                  <a:srgbClr val="FFFFFF"/>
                </a:highlight>
              </a:rPr>
              <a:t>"//</a:t>
            </a:r>
            <a:r>
              <a:rPr lang="en-US" dirty="0" smtClean="0">
                <a:solidFill>
                  <a:srgbClr val="993300"/>
                </a:solidFill>
                <a:highlight>
                  <a:srgbClr val="FFFFFF"/>
                </a:highlight>
              </a:rPr>
              <a:t>person”</a:t>
            </a:r>
            <a:r>
              <a:rPr lang="en-US" dirty="0" smtClean="0">
                <a:solidFill>
                  <a:srgbClr val="000096"/>
                </a:solidFill>
                <a:highlight>
                  <a:srgbClr val="FFFFFF"/>
                </a:highlight>
              </a:rPr>
              <a:t>&gt;</a:t>
            </a:r>
            <a:endParaRPr lang="en-US" dirty="0" smtClean="0">
              <a:solidFill>
                <a:srgbClr val="000000"/>
              </a:solidFill>
              <a:highlight>
                <a:srgbClr val="FFFFFF"/>
              </a:highlight>
            </a:endParaRPr>
          </a:p>
          <a:p>
            <a:r>
              <a:rPr lang="en-US" dirty="0" smtClean="0">
                <a:solidFill>
                  <a:srgbClr val="000096"/>
                </a:solidFill>
                <a:highlight>
                  <a:srgbClr val="FFFFFF"/>
                </a:highlight>
              </a:rPr>
              <a:t>&lt;</a:t>
            </a:r>
            <a:r>
              <a:rPr lang="en-US" dirty="0">
                <a:solidFill>
                  <a:srgbClr val="000096"/>
                </a:solidFill>
                <a:highlight>
                  <a:srgbClr val="FFFFFF"/>
                </a:highlight>
              </a:rPr>
              <a:t>li</a:t>
            </a:r>
            <a:r>
              <a:rPr lang="en-US" dirty="0" smtClean="0">
                <a:solidFill>
                  <a:srgbClr val="000096"/>
                </a:solidFill>
                <a:highlight>
                  <a:srgbClr val="FFFFFF"/>
                </a:highlight>
              </a:rPr>
              <a:t>&gt;</a:t>
            </a:r>
          </a:p>
          <a:p>
            <a:r>
              <a:rPr lang="en-US" dirty="0" smtClean="0">
                <a:solidFill>
                  <a:srgbClr val="005AB4"/>
                </a:solidFill>
                <a:highlight>
                  <a:srgbClr val="FFFFFF"/>
                </a:highlight>
              </a:rPr>
              <a:t>&lt;</a:t>
            </a:r>
            <a:r>
              <a:rPr lang="en-US" dirty="0" err="1" smtClean="0">
                <a:solidFill>
                  <a:srgbClr val="005AB4"/>
                </a:solidFill>
                <a:highlight>
                  <a:srgbClr val="FFFFFF"/>
                </a:highlight>
              </a:rPr>
              <a:t>xsl:value-of</a:t>
            </a:r>
            <a:r>
              <a:rPr lang="en-US" dirty="0" smtClean="0">
                <a:solidFill>
                  <a:srgbClr val="F5844C"/>
                </a:solidFill>
                <a:highlight>
                  <a:srgbClr val="FFFFFF"/>
                </a:highlight>
              </a:rPr>
              <a:t> select</a:t>
            </a:r>
            <a:r>
              <a:rPr lang="en-US" dirty="0" smtClean="0">
                <a:solidFill>
                  <a:srgbClr val="FF8040"/>
                </a:solidFill>
                <a:highlight>
                  <a:srgbClr val="FFFFFF"/>
                </a:highlight>
              </a:rPr>
              <a:t>=</a:t>
            </a:r>
            <a:r>
              <a:rPr lang="en-US" dirty="0" smtClean="0">
                <a:solidFill>
                  <a:srgbClr val="993300"/>
                </a:solidFill>
                <a:highlight>
                  <a:srgbClr val="FFFFFF"/>
                </a:highlight>
              </a:rPr>
              <a:t>"</a:t>
            </a:r>
            <a:r>
              <a:rPr lang="en-US" dirty="0" err="1" smtClean="0">
                <a:solidFill>
                  <a:srgbClr val="993300"/>
                </a:solidFill>
                <a:highlight>
                  <a:srgbClr val="FFFFFF"/>
                </a:highlight>
              </a:rPr>
              <a:t>persName</a:t>
            </a:r>
            <a:r>
              <a:rPr lang="en-US" dirty="0" smtClean="0">
                <a:solidFill>
                  <a:srgbClr val="993300"/>
                </a:solidFill>
                <a:highlight>
                  <a:srgbClr val="FFFFFF"/>
                </a:highlight>
              </a:rPr>
              <a:t>/forename"</a:t>
            </a:r>
            <a:r>
              <a:rPr lang="en-US" dirty="0" smtClean="0">
                <a:solidFill>
                  <a:srgbClr val="000096"/>
                </a:solidFill>
                <a:highlight>
                  <a:srgbClr val="FFFFFF"/>
                </a:highlight>
              </a:rPr>
              <a:t>/&gt;</a:t>
            </a:r>
            <a:r>
              <a:rPr lang="en-US" dirty="0">
                <a:solidFill>
                  <a:srgbClr val="005AB4"/>
                </a:solidFill>
                <a:highlight>
                  <a:srgbClr val="FFFFFF"/>
                </a:highlight>
              </a:rPr>
              <a:t>&lt;</a:t>
            </a:r>
            <a:r>
              <a:rPr lang="en-US" dirty="0" err="1">
                <a:solidFill>
                  <a:srgbClr val="005AB4"/>
                </a:solidFill>
                <a:highlight>
                  <a:srgbClr val="FFFFFF"/>
                </a:highlight>
              </a:rPr>
              <a:t>xsl:text</a:t>
            </a:r>
            <a:r>
              <a:rPr lang="en-US" dirty="0">
                <a:solidFill>
                  <a:srgbClr val="005AB4"/>
                </a:solidFill>
                <a:highlight>
                  <a:srgbClr val="FFFFFF"/>
                </a:highlight>
              </a:rPr>
              <a:t>&gt;</a:t>
            </a:r>
            <a:r>
              <a:rPr lang="en-US" dirty="0">
                <a:solidFill>
                  <a:srgbClr val="000000"/>
                </a:solidFill>
                <a:highlight>
                  <a:srgbClr val="FFFFFF"/>
                </a:highlight>
              </a:rPr>
              <a:t> </a:t>
            </a:r>
            <a:r>
              <a:rPr lang="en-US" dirty="0">
                <a:solidFill>
                  <a:srgbClr val="005AB4"/>
                </a:solidFill>
                <a:highlight>
                  <a:srgbClr val="FFFFFF"/>
                </a:highlight>
              </a:rPr>
              <a:t>&lt;/</a:t>
            </a:r>
            <a:r>
              <a:rPr lang="en-US" dirty="0" err="1">
                <a:solidFill>
                  <a:srgbClr val="005AB4"/>
                </a:solidFill>
                <a:highlight>
                  <a:srgbClr val="FFFFFF"/>
                </a:highlight>
              </a:rPr>
              <a:t>xsl:text</a:t>
            </a:r>
            <a:r>
              <a:rPr lang="en-US" dirty="0">
                <a:solidFill>
                  <a:srgbClr val="005AB4"/>
                </a:solidFill>
                <a:highlight>
                  <a:srgbClr val="FFFFFF"/>
                </a:highlight>
              </a:rPr>
              <a:t>&gt;</a:t>
            </a:r>
          </a:p>
          <a:p>
            <a:r>
              <a:rPr lang="en-US" dirty="0" smtClean="0">
                <a:solidFill>
                  <a:srgbClr val="005AB4"/>
                </a:solidFill>
                <a:highlight>
                  <a:srgbClr val="FFFFFF"/>
                </a:highlight>
              </a:rPr>
              <a:t>&lt;</a:t>
            </a:r>
            <a:r>
              <a:rPr lang="en-US" dirty="0" err="1" smtClean="0">
                <a:solidFill>
                  <a:srgbClr val="005AB4"/>
                </a:solidFill>
                <a:highlight>
                  <a:srgbClr val="FFFFFF"/>
                </a:highlight>
              </a:rPr>
              <a:t>xsl:value-of</a:t>
            </a:r>
            <a:r>
              <a:rPr lang="en-US" dirty="0" smtClean="0">
                <a:solidFill>
                  <a:srgbClr val="F5844C"/>
                </a:solidFill>
                <a:highlight>
                  <a:srgbClr val="FFFFFF"/>
                </a:highlight>
              </a:rPr>
              <a:t> select</a:t>
            </a:r>
            <a:r>
              <a:rPr lang="en-US" dirty="0" smtClean="0">
                <a:solidFill>
                  <a:srgbClr val="FF8040"/>
                </a:solidFill>
                <a:highlight>
                  <a:srgbClr val="FFFFFF"/>
                </a:highlight>
              </a:rPr>
              <a:t>=</a:t>
            </a:r>
            <a:r>
              <a:rPr lang="en-US" dirty="0" smtClean="0">
                <a:solidFill>
                  <a:srgbClr val="993300"/>
                </a:solidFill>
                <a:highlight>
                  <a:srgbClr val="FFFFFF"/>
                </a:highlight>
              </a:rPr>
              <a:t>"</a:t>
            </a:r>
            <a:r>
              <a:rPr lang="en-US" dirty="0" err="1" smtClean="0">
                <a:solidFill>
                  <a:srgbClr val="993300"/>
                </a:solidFill>
                <a:highlight>
                  <a:srgbClr val="FFFFFF"/>
                </a:highlight>
              </a:rPr>
              <a:t>persName</a:t>
            </a:r>
            <a:r>
              <a:rPr lang="en-US" dirty="0" smtClean="0">
                <a:solidFill>
                  <a:srgbClr val="993300"/>
                </a:solidFill>
                <a:highlight>
                  <a:srgbClr val="FFFFFF"/>
                </a:highlight>
              </a:rPr>
              <a:t>/surname"</a:t>
            </a:r>
            <a:r>
              <a:rPr lang="en-US" dirty="0" smtClean="0">
                <a:solidFill>
                  <a:srgbClr val="000096"/>
                </a:solidFill>
                <a:highlight>
                  <a:srgbClr val="FFFFFF"/>
                </a:highlight>
              </a:rPr>
              <a:t>/&gt;</a:t>
            </a:r>
            <a:r>
              <a:rPr lang="en-US" dirty="0" smtClean="0">
                <a:solidFill>
                  <a:srgbClr val="000000"/>
                </a:solidFill>
                <a:highlight>
                  <a:srgbClr val="FFFFFF"/>
                </a:highlight>
              </a:rPr>
              <a:t> </a:t>
            </a:r>
          </a:p>
          <a:p>
            <a:r>
              <a:rPr lang="en-US" dirty="0" smtClean="0">
                <a:solidFill>
                  <a:srgbClr val="000096"/>
                </a:solidFill>
                <a:highlight>
                  <a:srgbClr val="FFFFFF"/>
                </a:highlight>
              </a:rPr>
              <a:t>&lt;</a:t>
            </a:r>
            <a:r>
              <a:rPr lang="en-US" dirty="0">
                <a:solidFill>
                  <a:srgbClr val="000096"/>
                </a:solidFill>
                <a:highlight>
                  <a:srgbClr val="FFFFFF"/>
                </a:highlight>
              </a:rPr>
              <a:t>/li</a:t>
            </a:r>
            <a:r>
              <a:rPr lang="en-US" dirty="0" smtClean="0">
                <a:solidFill>
                  <a:srgbClr val="000096"/>
                </a:solidFill>
                <a:highlight>
                  <a:srgbClr val="FFFFFF"/>
                </a:highlight>
              </a:rPr>
              <a:t>&gt;</a:t>
            </a:r>
            <a:endParaRPr lang="en-US" dirty="0" smtClean="0">
              <a:solidFill>
                <a:srgbClr val="000000"/>
              </a:solidFill>
              <a:highlight>
                <a:srgbClr val="FFFFFF"/>
              </a:highlight>
            </a:endParaRPr>
          </a:p>
          <a:p>
            <a:r>
              <a:rPr lang="en-US" dirty="0" smtClean="0">
                <a:solidFill>
                  <a:srgbClr val="005AB4"/>
                </a:solidFill>
                <a:highlight>
                  <a:srgbClr val="FFFFFF"/>
                </a:highlight>
              </a:rPr>
              <a:t>&lt;</a:t>
            </a:r>
            <a:r>
              <a:rPr lang="en-US" dirty="0">
                <a:solidFill>
                  <a:srgbClr val="005AB4"/>
                </a:solidFill>
                <a:highlight>
                  <a:srgbClr val="FFFFFF"/>
                </a:highlight>
              </a:rPr>
              <a:t>/</a:t>
            </a:r>
            <a:r>
              <a:rPr lang="en-US" dirty="0" err="1">
                <a:solidFill>
                  <a:srgbClr val="005AB4"/>
                </a:solidFill>
                <a:highlight>
                  <a:srgbClr val="FFFFFF"/>
                </a:highlight>
              </a:rPr>
              <a:t>xsl:for-each</a:t>
            </a:r>
            <a:r>
              <a:rPr lang="en-US" dirty="0">
                <a:solidFill>
                  <a:srgbClr val="005AB4"/>
                </a:solidFill>
                <a:highlight>
                  <a:srgbClr val="FFFFFF"/>
                </a:highlight>
              </a:rPr>
              <a:t>&gt;</a:t>
            </a:r>
          </a:p>
          <a:p>
            <a:pPr marL="0" indent="0">
              <a:buNone/>
            </a:pPr>
            <a:r>
              <a:rPr lang="en-US" dirty="0" smtClean="0"/>
              <a:t>This </a:t>
            </a:r>
            <a:r>
              <a:rPr lang="en-US" dirty="0"/>
              <a:t>element appears inside a template and iterates through a set of nodes.  The select attribute establishes a new context node set, which can be useful for numbering, formatting lists, and calling special functions.</a:t>
            </a:r>
          </a:p>
        </p:txBody>
      </p:sp>
    </p:spTree>
    <p:extLst>
      <p:ext uri="{BB962C8B-B14F-4D97-AF65-F5344CB8AC3E}">
        <p14:creationId xmlns:p14="http://schemas.microsoft.com/office/powerpoint/2010/main" val="256896548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gentle introduction to x-path</a:t>
            </a:r>
            <a:endParaRPr lang="en-US" dirty="0"/>
          </a:p>
        </p:txBody>
      </p:sp>
      <p:pic>
        <p:nvPicPr>
          <p:cNvPr id="1026" name="Picture 2" descr="http://wwp.neu.edu/outreach/seminars/_utils/gfx/xpath_basic2.p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63775" y="-9805988"/>
            <a:ext cx="9067818" cy="618440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idx="1"/>
          </p:nvPr>
        </p:nvSpPr>
        <p:spPr/>
        <p:txBody>
          <a:bodyPr/>
          <a:lstStyle/>
          <a:p>
            <a:r>
              <a:rPr lang="en-US" dirty="0" smtClean="0"/>
              <a:t>X-Path is a sophisticated language for marking locations and selecting sets of nodes with an XML document.  The </a:t>
            </a:r>
            <a:r>
              <a:rPr lang="en-US" i="1" dirty="0" smtClean="0"/>
              <a:t>match</a:t>
            </a:r>
            <a:r>
              <a:rPr lang="en-US" dirty="0" smtClean="0"/>
              <a:t> and </a:t>
            </a:r>
            <a:r>
              <a:rPr lang="en-US" i="1" dirty="0" smtClean="0"/>
              <a:t>select</a:t>
            </a:r>
            <a:r>
              <a:rPr lang="en-US" dirty="0" smtClean="0"/>
              <a:t> patterns with XSL elements are X-Path expressions.  They specify the location of the nodes we want to operate on, either with an </a:t>
            </a:r>
            <a:r>
              <a:rPr lang="en-US" i="1" dirty="0" smtClean="0"/>
              <a:t>absolute path</a:t>
            </a:r>
            <a:r>
              <a:rPr lang="en-US" dirty="0" smtClean="0"/>
              <a:t> that traces the location from the root node, or with a </a:t>
            </a:r>
            <a:r>
              <a:rPr lang="en-US" i="1" dirty="0" smtClean="0"/>
              <a:t>relative path</a:t>
            </a:r>
            <a:r>
              <a:rPr lang="en-US" dirty="0" smtClean="0"/>
              <a:t> that expresses the location in relation to the current or </a:t>
            </a:r>
            <a:r>
              <a:rPr lang="en-US" i="1" dirty="0" smtClean="0"/>
              <a:t>context node</a:t>
            </a:r>
            <a:r>
              <a:rPr lang="en-US" dirty="0" smtClean="0"/>
              <a:t> </a:t>
            </a:r>
          </a:p>
          <a:p>
            <a:endParaRPr lang="en-US" dirty="0"/>
          </a:p>
          <a:p>
            <a:r>
              <a:rPr lang="en-US" dirty="0"/>
              <a:t> An X-Path location is absolute if it begins with a slash (“/”) and relative otherwise.</a:t>
            </a:r>
          </a:p>
          <a:p>
            <a:endParaRPr lang="en-US" dirty="0"/>
          </a:p>
        </p:txBody>
      </p:sp>
    </p:spTree>
    <p:extLst>
      <p:ext uri="{BB962C8B-B14F-4D97-AF65-F5344CB8AC3E}">
        <p14:creationId xmlns:p14="http://schemas.microsoft.com/office/powerpoint/2010/main" val="211429156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Some shorthand</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952192337"/>
              </p:ext>
            </p:extLst>
          </p:nvPr>
        </p:nvGraphicFramePr>
        <p:xfrm>
          <a:off x="1109645" y="1921469"/>
          <a:ext cx="8966457" cy="4574652"/>
        </p:xfrm>
        <a:graphic>
          <a:graphicData uri="http://schemas.openxmlformats.org/presentationml/2006/ole">
            <mc:AlternateContent xmlns:mc="http://schemas.openxmlformats.org/markup-compatibility/2006">
              <mc:Choice xmlns:v="urn:schemas-microsoft-com:vml" Requires="v">
                <p:oleObj spid="_x0000_s1041" name="Document" r:id="rId3" imgW="6096000" imgH="3479800" progId="Word.Document.12">
                  <p:embed/>
                </p:oleObj>
              </mc:Choice>
              <mc:Fallback>
                <p:oleObj name="Document" r:id="rId3" imgW="6096000" imgH="3479800" progId="Word.Document.12">
                  <p:embed/>
                  <p:pic>
                    <p:nvPicPr>
                      <p:cNvPr id="0" name=""/>
                      <p:cNvPicPr/>
                      <p:nvPr/>
                    </p:nvPicPr>
                    <p:blipFill>
                      <a:blip r:embed="rId4"/>
                      <a:stretch>
                        <a:fillRect/>
                      </a:stretch>
                    </p:blipFill>
                    <p:spPr>
                      <a:xfrm>
                        <a:off x="1109645" y="1921469"/>
                        <a:ext cx="8966457" cy="4574652"/>
                      </a:xfrm>
                      <a:prstGeom prst="rect">
                        <a:avLst/>
                      </a:prstGeom>
                    </p:spPr>
                  </p:pic>
                </p:oleObj>
              </mc:Fallback>
            </mc:AlternateContent>
          </a:graphicData>
        </a:graphic>
      </p:graphicFrame>
    </p:spTree>
    <p:extLst>
      <p:ext uri="{BB962C8B-B14F-4D97-AF65-F5344CB8AC3E}">
        <p14:creationId xmlns:p14="http://schemas.microsoft.com/office/powerpoint/2010/main" val="62276028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Some shorthand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844259698"/>
              </p:ext>
            </p:extLst>
          </p:nvPr>
        </p:nvGraphicFramePr>
        <p:xfrm>
          <a:off x="1143065" y="2139028"/>
          <a:ext cx="9379156" cy="3810282"/>
        </p:xfrm>
        <a:graphic>
          <a:graphicData uri="http://schemas.openxmlformats.org/presentationml/2006/ole">
            <mc:AlternateContent xmlns:mc="http://schemas.openxmlformats.org/markup-compatibility/2006">
              <mc:Choice xmlns:v="urn:schemas-microsoft-com:vml" Requires="v">
                <p:oleObj spid="_x0000_s2064" name="Document" r:id="rId3" imgW="6096000" imgH="2476500" progId="Word.Document.12">
                  <p:embed/>
                </p:oleObj>
              </mc:Choice>
              <mc:Fallback>
                <p:oleObj name="Document" r:id="rId3" imgW="6096000" imgH="2476500" progId="Word.Document.12">
                  <p:embed/>
                  <p:pic>
                    <p:nvPicPr>
                      <p:cNvPr id="0" name=""/>
                      <p:cNvPicPr/>
                      <p:nvPr/>
                    </p:nvPicPr>
                    <p:blipFill>
                      <a:blip r:embed="rId4"/>
                      <a:stretch>
                        <a:fillRect/>
                      </a:stretch>
                    </p:blipFill>
                    <p:spPr>
                      <a:xfrm>
                        <a:off x="1143065" y="2139028"/>
                        <a:ext cx="9379156" cy="3810282"/>
                      </a:xfrm>
                      <a:prstGeom prst="rect">
                        <a:avLst/>
                      </a:prstGeom>
                    </p:spPr>
                  </p:pic>
                </p:oleObj>
              </mc:Fallback>
            </mc:AlternateContent>
          </a:graphicData>
        </a:graphic>
      </p:graphicFrame>
    </p:spTree>
    <p:extLst>
      <p:ext uri="{BB962C8B-B14F-4D97-AF65-F5344CB8AC3E}">
        <p14:creationId xmlns:p14="http://schemas.microsoft.com/office/powerpoint/2010/main" val="737481193"/>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1404</TotalTime>
  <Words>1939</Words>
  <Application>Microsoft Macintosh PowerPoint</Application>
  <PresentationFormat>Custom</PresentationFormat>
  <Paragraphs>210</Paragraphs>
  <Slides>36</Slides>
  <Notes>27</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38" baseType="lpstr">
      <vt:lpstr>Integral</vt:lpstr>
      <vt:lpstr>Document</vt:lpstr>
      <vt:lpstr>Introduction to XSLT for tei</vt:lpstr>
      <vt:lpstr>A Quick Recap</vt:lpstr>
      <vt:lpstr>Common xslt elements</vt:lpstr>
      <vt:lpstr>Common xslt elements: Apply-templates</vt:lpstr>
      <vt:lpstr>PowerPoint Presentation</vt:lpstr>
      <vt:lpstr>Common xslt elements: For-Each</vt:lpstr>
      <vt:lpstr>A gentle introduction to x-path</vt:lpstr>
      <vt:lpstr>Some shorthand</vt:lpstr>
      <vt:lpstr>Some shorthand</vt:lpstr>
      <vt:lpstr>Predicates</vt:lpstr>
      <vt:lpstr>Predicates</vt:lpstr>
      <vt:lpstr>Identifying the element to match</vt:lpstr>
      <vt:lpstr>Identifying the elements to match: multiples</vt:lpstr>
      <vt:lpstr>Identifying the element to match: context</vt:lpstr>
      <vt:lpstr>Some other useful patterns: attribute values, order of siblings</vt:lpstr>
      <vt:lpstr>How to suppress parts of the input tree</vt:lpstr>
      <vt:lpstr>More complex navigation: the context node</vt:lpstr>
      <vt:lpstr>More complex navigation</vt:lpstr>
      <vt:lpstr>More complex navigation</vt:lpstr>
      <vt:lpstr>More complex navigation</vt:lpstr>
      <vt:lpstr>Let’s try it out</vt:lpstr>
      <vt:lpstr>XSL functions</vt:lpstr>
      <vt:lpstr>XSL functions</vt:lpstr>
      <vt:lpstr>XSL functions</vt:lpstr>
      <vt:lpstr>XSL functions</vt:lpstr>
      <vt:lpstr>XSL functions</vt:lpstr>
      <vt:lpstr>XSL functions</vt:lpstr>
      <vt:lpstr>Conditionality and contingency</vt:lpstr>
      <vt:lpstr>Conditionality and contingency</vt:lpstr>
      <vt:lpstr>Using &lt;xsl:if&gt;</vt:lpstr>
      <vt:lpstr>Using &lt;xsl:choose&gt;</vt:lpstr>
      <vt:lpstr>XSL Choose:Example</vt:lpstr>
      <vt:lpstr>XSL variables</vt:lpstr>
      <vt:lpstr>XSL variables:Example</vt:lpstr>
      <vt:lpstr>XSL variables:Example</vt:lpstr>
      <vt:lpstr>Let’s try it out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XSLT for DH projects</dc:title>
  <dc:creator>May, Alexander B.</dc:creator>
  <cp:lastModifiedBy>May , Alexander B.</cp:lastModifiedBy>
  <cp:revision>83</cp:revision>
  <dcterms:created xsi:type="dcterms:W3CDTF">2016-03-22T11:57:02Z</dcterms:created>
  <dcterms:modified xsi:type="dcterms:W3CDTF">2017-04-26T17:09:02Z</dcterms:modified>
</cp:coreProperties>
</file>

<file path=docProps/thumbnail.jpeg>
</file>